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58" r:id="rId7"/>
    <p:sldId id="266" r:id="rId8"/>
    <p:sldId id="257" r:id="rId9"/>
    <p:sldId id="259" r:id="rId10"/>
    <p:sldId id="261" r:id="rId11"/>
    <p:sldId id="271" r:id="rId12"/>
    <p:sldId id="267" r:id="rId13"/>
    <p:sldId id="263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DAAAE-E3FD-42AC-A7CC-F700E0A5FA02}" v="14" dt="2021-01-24T17:44:00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3C5F25-A0B5-4465-9EF4-1E122BE0B25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F614D978-A1B4-42EE-9A95-3135732B757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Nice mix of theory, number, graphs and formulae</a:t>
          </a:r>
        </a:p>
      </dgm:t>
    </dgm:pt>
    <dgm:pt modelId="{1865F851-C8AF-4782-9218-C08EEEE02091}" type="parTrans" cxnId="{A56E491E-49C1-4A9A-B13F-1B5179E58A9B}">
      <dgm:prSet/>
      <dgm:spPr/>
      <dgm:t>
        <a:bodyPr/>
        <a:lstStyle/>
        <a:p>
          <a:endParaRPr lang="en-US"/>
        </a:p>
      </dgm:t>
    </dgm:pt>
    <dgm:pt modelId="{87688C2A-D6B2-47D0-B5A8-0888F3F93842}" type="sibTrans" cxnId="{A56E491E-49C1-4A9A-B13F-1B5179E58A9B}">
      <dgm:prSet/>
      <dgm:spPr/>
      <dgm:t>
        <a:bodyPr/>
        <a:lstStyle/>
        <a:p>
          <a:endParaRPr lang="en-US"/>
        </a:p>
      </dgm:t>
    </dgm:pt>
    <dgm:pt modelId="{A9342850-B5CA-4982-9965-92745F6577EA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A hard working student has a great opportunity to achieve in this subject.</a:t>
          </a:r>
          <a:endParaRPr lang="en-US" dirty="0"/>
        </a:p>
      </dgm:t>
    </dgm:pt>
    <dgm:pt modelId="{5E00171D-7A4D-4E9B-AEA5-1A2B1E03FC24}" type="parTrans" cxnId="{62259D90-1E6C-40DC-9BEE-C653188444C2}">
      <dgm:prSet/>
      <dgm:spPr/>
      <dgm:t>
        <a:bodyPr/>
        <a:lstStyle/>
        <a:p>
          <a:endParaRPr lang="en-US"/>
        </a:p>
      </dgm:t>
    </dgm:pt>
    <dgm:pt modelId="{02D6AEB1-158B-4227-8C83-4C370FA227A2}" type="sibTrans" cxnId="{62259D90-1E6C-40DC-9BEE-C653188444C2}">
      <dgm:prSet/>
      <dgm:spPr/>
      <dgm:t>
        <a:bodyPr/>
        <a:lstStyle/>
        <a:p>
          <a:endParaRPr lang="en-US"/>
        </a:p>
      </dgm:t>
    </dgm:pt>
    <dgm:pt modelId="{C274AD65-8946-4D32-885B-2DC5B63811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Every industry requires people that understand economics – construction, government, banking, sales, transport and management</a:t>
          </a:r>
        </a:p>
      </dgm:t>
    </dgm:pt>
    <dgm:pt modelId="{C589879C-410C-40A6-A468-AC3BD18C38C8}" type="parTrans" cxnId="{18B78881-69E6-424A-8233-E6C9CDBBB657}">
      <dgm:prSet/>
      <dgm:spPr/>
      <dgm:t>
        <a:bodyPr/>
        <a:lstStyle/>
        <a:p>
          <a:endParaRPr lang="en-US"/>
        </a:p>
      </dgm:t>
    </dgm:pt>
    <dgm:pt modelId="{EBB53893-A1E1-4C2F-BB5F-5A494730862D}" type="sibTrans" cxnId="{18B78881-69E6-424A-8233-E6C9CDBBB657}">
      <dgm:prSet/>
      <dgm:spPr/>
      <dgm:t>
        <a:bodyPr/>
        <a:lstStyle/>
        <a:p>
          <a:endParaRPr lang="en-US"/>
        </a:p>
      </dgm:t>
    </dgm:pt>
    <dgm:pt modelId="{7806B5C4-580B-4152-B6C0-9CDD37BF727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b="1" dirty="0">
              <a:solidFill>
                <a:srgbClr val="FF0000"/>
              </a:solidFill>
            </a:rPr>
            <a:t>20% of the LC Course will be completed before you sit the exam! A research project is completed in December of 6</a:t>
          </a:r>
          <a:r>
            <a:rPr lang="en-IE" b="1" baseline="30000" dirty="0">
              <a:solidFill>
                <a:srgbClr val="FF0000"/>
              </a:solidFill>
            </a:rPr>
            <a:t>th</a:t>
          </a:r>
          <a:r>
            <a:rPr lang="en-IE" b="1" dirty="0">
              <a:solidFill>
                <a:srgbClr val="FF0000"/>
              </a:solidFill>
            </a:rPr>
            <a:t> year.</a:t>
          </a:r>
          <a:endParaRPr lang="en-US" b="1" dirty="0">
            <a:solidFill>
              <a:srgbClr val="FF0000"/>
            </a:solidFill>
          </a:endParaRPr>
        </a:p>
      </dgm:t>
    </dgm:pt>
    <dgm:pt modelId="{DCA2D0AE-81D2-41D3-BB74-53C485D777E7}" type="parTrans" cxnId="{528992F4-FAC3-4430-8D95-AC1D2223B682}">
      <dgm:prSet/>
      <dgm:spPr/>
      <dgm:t>
        <a:bodyPr/>
        <a:lstStyle/>
        <a:p>
          <a:endParaRPr lang="en-US"/>
        </a:p>
      </dgm:t>
    </dgm:pt>
    <dgm:pt modelId="{89C31D1D-036F-49EA-8BBB-1345522DDA1B}" type="sibTrans" cxnId="{528992F4-FAC3-4430-8D95-AC1D2223B682}">
      <dgm:prSet/>
      <dgm:spPr/>
      <dgm:t>
        <a:bodyPr/>
        <a:lstStyle/>
        <a:p>
          <a:endParaRPr lang="en-US"/>
        </a:p>
      </dgm:t>
    </dgm:pt>
    <dgm:pt modelId="{C64787A7-35E6-43B4-8C2F-62E9F0348EA7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The results are generally high compared to other subjects.</a:t>
          </a:r>
          <a:endParaRPr lang="en-US" dirty="0"/>
        </a:p>
      </dgm:t>
    </dgm:pt>
    <dgm:pt modelId="{F111ECD0-0D61-4C63-9448-C34F9D7BAE87}" type="parTrans" cxnId="{1D7A785D-55CA-4395-B88C-1552C001C788}">
      <dgm:prSet/>
      <dgm:spPr/>
      <dgm:t>
        <a:bodyPr/>
        <a:lstStyle/>
        <a:p>
          <a:endParaRPr lang="en-US"/>
        </a:p>
      </dgm:t>
    </dgm:pt>
    <dgm:pt modelId="{11B626A3-CA5E-4087-972D-10C3C14CBCB0}" type="sibTrans" cxnId="{1D7A785D-55CA-4395-B88C-1552C001C788}">
      <dgm:prSet/>
      <dgm:spPr/>
      <dgm:t>
        <a:bodyPr/>
        <a:lstStyle/>
        <a:p>
          <a:endParaRPr lang="en-US"/>
        </a:p>
      </dgm:t>
    </dgm:pt>
    <dgm:pt modelId="{6CDD3741-1243-4A20-8496-C526A4C31659}" type="pres">
      <dgm:prSet presAssocID="{C83C5F25-A0B5-4465-9EF4-1E122BE0B25E}" presName="root" presStyleCnt="0">
        <dgm:presLayoutVars>
          <dgm:dir/>
          <dgm:resizeHandles val="exact"/>
        </dgm:presLayoutVars>
      </dgm:prSet>
      <dgm:spPr/>
    </dgm:pt>
    <dgm:pt modelId="{75C885D6-E32E-492C-87BD-01517D2BB0BA}" type="pres">
      <dgm:prSet presAssocID="{F614D978-A1B4-42EE-9A95-3135732B7575}" presName="compNode" presStyleCnt="0"/>
      <dgm:spPr/>
    </dgm:pt>
    <dgm:pt modelId="{4A2BF8C7-1491-4207-A960-126743493F22}" type="pres">
      <dgm:prSet presAssocID="{F614D978-A1B4-42EE-9A95-3135732B7575}" presName="bgRect" presStyleLbl="bgShp" presStyleIdx="0" presStyleCnt="5"/>
      <dgm:spPr/>
    </dgm:pt>
    <dgm:pt modelId="{DB406196-BE79-401C-A4A4-5D55B06ED01A}" type="pres">
      <dgm:prSet presAssocID="{F614D978-A1B4-42EE-9A95-3135732B757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awl"/>
        </a:ext>
      </dgm:extLst>
    </dgm:pt>
    <dgm:pt modelId="{3EBC33BF-7445-4DE2-A621-88A845E81E19}" type="pres">
      <dgm:prSet presAssocID="{F614D978-A1B4-42EE-9A95-3135732B7575}" presName="spaceRect" presStyleCnt="0"/>
      <dgm:spPr/>
    </dgm:pt>
    <dgm:pt modelId="{FF9B1D50-652D-4D5D-ADA4-8D45FB17ACEA}" type="pres">
      <dgm:prSet presAssocID="{F614D978-A1B4-42EE-9A95-3135732B7575}" presName="parTx" presStyleLbl="revTx" presStyleIdx="0" presStyleCnt="5">
        <dgm:presLayoutVars>
          <dgm:chMax val="0"/>
          <dgm:chPref val="0"/>
        </dgm:presLayoutVars>
      </dgm:prSet>
      <dgm:spPr/>
    </dgm:pt>
    <dgm:pt modelId="{468C5658-6DE6-4E2B-89B1-AE0405F2B2D7}" type="pres">
      <dgm:prSet presAssocID="{87688C2A-D6B2-47D0-B5A8-0888F3F93842}" presName="sibTrans" presStyleCnt="0"/>
      <dgm:spPr/>
    </dgm:pt>
    <dgm:pt modelId="{A684F1BD-5C07-48A2-9554-8562964BAEA5}" type="pres">
      <dgm:prSet presAssocID="{A9342850-B5CA-4982-9965-92745F6577EA}" presName="compNode" presStyleCnt="0"/>
      <dgm:spPr/>
    </dgm:pt>
    <dgm:pt modelId="{19862801-82B7-4FDB-8FAE-C292EFED9F97}" type="pres">
      <dgm:prSet presAssocID="{A9342850-B5CA-4982-9965-92745F6577EA}" presName="bgRect" presStyleLbl="bgShp" presStyleIdx="1" presStyleCnt="5"/>
      <dgm:spPr/>
    </dgm:pt>
    <dgm:pt modelId="{F3867816-01B7-40E5-B01D-31CB72A6317B}" type="pres">
      <dgm:prSet presAssocID="{A9342850-B5CA-4982-9965-92745F6577EA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FAC8987D-E901-4133-9577-5C1968D24F74}" type="pres">
      <dgm:prSet presAssocID="{A9342850-B5CA-4982-9965-92745F6577EA}" presName="spaceRect" presStyleCnt="0"/>
      <dgm:spPr/>
    </dgm:pt>
    <dgm:pt modelId="{E3F91D19-9CE7-4D34-8D0F-C8ACD94BDEBA}" type="pres">
      <dgm:prSet presAssocID="{A9342850-B5CA-4982-9965-92745F6577EA}" presName="parTx" presStyleLbl="revTx" presStyleIdx="1" presStyleCnt="5">
        <dgm:presLayoutVars>
          <dgm:chMax val="0"/>
          <dgm:chPref val="0"/>
        </dgm:presLayoutVars>
      </dgm:prSet>
      <dgm:spPr/>
    </dgm:pt>
    <dgm:pt modelId="{030976A2-53C0-4706-8925-3F558F8AFE87}" type="pres">
      <dgm:prSet presAssocID="{02D6AEB1-158B-4227-8C83-4C370FA227A2}" presName="sibTrans" presStyleCnt="0"/>
      <dgm:spPr/>
    </dgm:pt>
    <dgm:pt modelId="{FD099760-5E51-4A9B-BC2A-9F060BAD2688}" type="pres">
      <dgm:prSet presAssocID="{C274AD65-8946-4D32-885B-2DC5B638119A}" presName="compNode" presStyleCnt="0"/>
      <dgm:spPr/>
    </dgm:pt>
    <dgm:pt modelId="{2CEF72D3-33F4-46CD-8139-68F6B11FFDBF}" type="pres">
      <dgm:prSet presAssocID="{C274AD65-8946-4D32-885B-2DC5B638119A}" presName="bgRect" presStyleLbl="bgShp" presStyleIdx="2" presStyleCnt="5"/>
      <dgm:spPr/>
    </dgm:pt>
    <dgm:pt modelId="{E1303894-2C4C-4614-B9A7-131CC8A5D6E4}" type="pres">
      <dgm:prSet presAssocID="{C274AD65-8946-4D32-885B-2DC5B638119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2412E301-1CF9-4B0A-92C0-87C78DC437FD}" type="pres">
      <dgm:prSet presAssocID="{C274AD65-8946-4D32-885B-2DC5B638119A}" presName="spaceRect" presStyleCnt="0"/>
      <dgm:spPr/>
    </dgm:pt>
    <dgm:pt modelId="{D6958AAE-F86F-42B3-AE51-DBD9FC0CCC83}" type="pres">
      <dgm:prSet presAssocID="{C274AD65-8946-4D32-885B-2DC5B638119A}" presName="parTx" presStyleLbl="revTx" presStyleIdx="2" presStyleCnt="5">
        <dgm:presLayoutVars>
          <dgm:chMax val="0"/>
          <dgm:chPref val="0"/>
        </dgm:presLayoutVars>
      </dgm:prSet>
      <dgm:spPr/>
    </dgm:pt>
    <dgm:pt modelId="{F6EF5D0E-C9C7-43A9-BD38-B710752B426B}" type="pres">
      <dgm:prSet presAssocID="{EBB53893-A1E1-4C2F-BB5F-5A494730862D}" presName="sibTrans" presStyleCnt="0"/>
      <dgm:spPr/>
    </dgm:pt>
    <dgm:pt modelId="{C648C623-83E8-40AB-A2AC-42FB8C96AF2D}" type="pres">
      <dgm:prSet presAssocID="{7806B5C4-580B-4152-B6C0-9CDD37BF727E}" presName="compNode" presStyleCnt="0"/>
      <dgm:spPr/>
    </dgm:pt>
    <dgm:pt modelId="{56AA5DAC-17A0-407E-BA30-68847F4D2E7C}" type="pres">
      <dgm:prSet presAssocID="{7806B5C4-580B-4152-B6C0-9CDD37BF727E}" presName="bgRect" presStyleLbl="bgShp" presStyleIdx="3" presStyleCnt="5"/>
      <dgm:spPr/>
    </dgm:pt>
    <dgm:pt modelId="{023F4CEC-D255-4F63-9477-80B51C969AFF}" type="pres">
      <dgm:prSet presAssocID="{7806B5C4-580B-4152-B6C0-9CDD37BF727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9E69540A-0B5D-4DB7-AAD8-51ED9B19763F}" type="pres">
      <dgm:prSet presAssocID="{7806B5C4-580B-4152-B6C0-9CDD37BF727E}" presName="spaceRect" presStyleCnt="0"/>
      <dgm:spPr/>
    </dgm:pt>
    <dgm:pt modelId="{F0F261F5-0822-4FC4-AB82-ABC34EC138C5}" type="pres">
      <dgm:prSet presAssocID="{7806B5C4-580B-4152-B6C0-9CDD37BF727E}" presName="parTx" presStyleLbl="revTx" presStyleIdx="3" presStyleCnt="5">
        <dgm:presLayoutVars>
          <dgm:chMax val="0"/>
          <dgm:chPref val="0"/>
        </dgm:presLayoutVars>
      </dgm:prSet>
      <dgm:spPr/>
    </dgm:pt>
    <dgm:pt modelId="{AAF5F849-B0A0-4FAD-AA85-2AECBAD38EA9}" type="pres">
      <dgm:prSet presAssocID="{89C31D1D-036F-49EA-8BBB-1345522DDA1B}" presName="sibTrans" presStyleCnt="0"/>
      <dgm:spPr/>
    </dgm:pt>
    <dgm:pt modelId="{61102E25-CBA0-42A5-8BF8-BCCF006D7CBD}" type="pres">
      <dgm:prSet presAssocID="{C64787A7-35E6-43B4-8C2F-62E9F0348EA7}" presName="compNode" presStyleCnt="0"/>
      <dgm:spPr/>
    </dgm:pt>
    <dgm:pt modelId="{7018F87C-631C-4A7D-A314-E4EE3C4F3BDE}" type="pres">
      <dgm:prSet presAssocID="{C64787A7-35E6-43B4-8C2F-62E9F0348EA7}" presName="bgRect" presStyleLbl="bgShp" presStyleIdx="4" presStyleCnt="5"/>
      <dgm:spPr/>
    </dgm:pt>
    <dgm:pt modelId="{2D61B01B-3CAF-4051-9D36-5BD82E7BFB13}" type="pres">
      <dgm:prSet presAssocID="{C64787A7-35E6-43B4-8C2F-62E9F0348EA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FDE17F1F-06B5-494A-A3AF-E1FB38DE1F32}" type="pres">
      <dgm:prSet presAssocID="{C64787A7-35E6-43B4-8C2F-62E9F0348EA7}" presName="spaceRect" presStyleCnt="0"/>
      <dgm:spPr/>
    </dgm:pt>
    <dgm:pt modelId="{460791B1-F213-4156-8257-80D306307795}" type="pres">
      <dgm:prSet presAssocID="{C64787A7-35E6-43B4-8C2F-62E9F0348EA7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A56E491E-49C1-4A9A-B13F-1B5179E58A9B}" srcId="{C83C5F25-A0B5-4465-9EF4-1E122BE0B25E}" destId="{F614D978-A1B4-42EE-9A95-3135732B7575}" srcOrd="0" destOrd="0" parTransId="{1865F851-C8AF-4782-9218-C08EEEE02091}" sibTransId="{87688C2A-D6B2-47D0-B5A8-0888F3F93842}"/>
    <dgm:cxn modelId="{A775FE1F-41E7-4A23-9890-C6410E3BB1EF}" type="presOf" srcId="{F614D978-A1B4-42EE-9A95-3135732B7575}" destId="{FF9B1D50-652D-4D5D-ADA4-8D45FB17ACEA}" srcOrd="0" destOrd="0" presId="urn:microsoft.com/office/officeart/2018/2/layout/IconVerticalSolidList"/>
    <dgm:cxn modelId="{1D7A785D-55CA-4395-B88C-1552C001C788}" srcId="{C83C5F25-A0B5-4465-9EF4-1E122BE0B25E}" destId="{C64787A7-35E6-43B4-8C2F-62E9F0348EA7}" srcOrd="4" destOrd="0" parTransId="{F111ECD0-0D61-4C63-9448-C34F9D7BAE87}" sibTransId="{11B626A3-CA5E-4087-972D-10C3C14CBCB0}"/>
    <dgm:cxn modelId="{7B8BD067-42FF-447E-8475-AD7038DB2EDF}" type="presOf" srcId="{7806B5C4-580B-4152-B6C0-9CDD37BF727E}" destId="{F0F261F5-0822-4FC4-AB82-ABC34EC138C5}" srcOrd="0" destOrd="0" presId="urn:microsoft.com/office/officeart/2018/2/layout/IconVerticalSolidList"/>
    <dgm:cxn modelId="{AC26587F-C8A8-450B-9C3B-BAB93294589B}" type="presOf" srcId="{C83C5F25-A0B5-4465-9EF4-1E122BE0B25E}" destId="{6CDD3741-1243-4A20-8496-C526A4C31659}" srcOrd="0" destOrd="0" presId="urn:microsoft.com/office/officeart/2018/2/layout/IconVerticalSolidList"/>
    <dgm:cxn modelId="{18B78881-69E6-424A-8233-E6C9CDBBB657}" srcId="{C83C5F25-A0B5-4465-9EF4-1E122BE0B25E}" destId="{C274AD65-8946-4D32-885B-2DC5B638119A}" srcOrd="2" destOrd="0" parTransId="{C589879C-410C-40A6-A468-AC3BD18C38C8}" sibTransId="{EBB53893-A1E1-4C2F-BB5F-5A494730862D}"/>
    <dgm:cxn modelId="{E8C96082-6DDD-4A23-B66D-71E2ADC6B074}" type="presOf" srcId="{A9342850-B5CA-4982-9965-92745F6577EA}" destId="{E3F91D19-9CE7-4D34-8D0F-C8ACD94BDEBA}" srcOrd="0" destOrd="0" presId="urn:microsoft.com/office/officeart/2018/2/layout/IconVerticalSolidList"/>
    <dgm:cxn modelId="{62259D90-1E6C-40DC-9BEE-C653188444C2}" srcId="{C83C5F25-A0B5-4465-9EF4-1E122BE0B25E}" destId="{A9342850-B5CA-4982-9965-92745F6577EA}" srcOrd="1" destOrd="0" parTransId="{5E00171D-7A4D-4E9B-AEA5-1A2B1E03FC24}" sibTransId="{02D6AEB1-158B-4227-8C83-4C370FA227A2}"/>
    <dgm:cxn modelId="{5591AF90-C52F-4ED0-B033-BCDC52D7A196}" type="presOf" srcId="{C64787A7-35E6-43B4-8C2F-62E9F0348EA7}" destId="{460791B1-F213-4156-8257-80D306307795}" srcOrd="0" destOrd="0" presId="urn:microsoft.com/office/officeart/2018/2/layout/IconVerticalSolidList"/>
    <dgm:cxn modelId="{B1B58AD7-BCAA-40E8-9F3E-4E08F03A2F52}" type="presOf" srcId="{C274AD65-8946-4D32-885B-2DC5B638119A}" destId="{D6958AAE-F86F-42B3-AE51-DBD9FC0CCC83}" srcOrd="0" destOrd="0" presId="urn:microsoft.com/office/officeart/2018/2/layout/IconVerticalSolidList"/>
    <dgm:cxn modelId="{528992F4-FAC3-4430-8D95-AC1D2223B682}" srcId="{C83C5F25-A0B5-4465-9EF4-1E122BE0B25E}" destId="{7806B5C4-580B-4152-B6C0-9CDD37BF727E}" srcOrd="3" destOrd="0" parTransId="{DCA2D0AE-81D2-41D3-BB74-53C485D777E7}" sibTransId="{89C31D1D-036F-49EA-8BBB-1345522DDA1B}"/>
    <dgm:cxn modelId="{561FBC49-0235-4E4E-9236-786DDEF95EEF}" type="presParOf" srcId="{6CDD3741-1243-4A20-8496-C526A4C31659}" destId="{75C885D6-E32E-492C-87BD-01517D2BB0BA}" srcOrd="0" destOrd="0" presId="urn:microsoft.com/office/officeart/2018/2/layout/IconVerticalSolidList"/>
    <dgm:cxn modelId="{D63EB876-5DE6-4311-845C-769DD9B601B0}" type="presParOf" srcId="{75C885D6-E32E-492C-87BD-01517D2BB0BA}" destId="{4A2BF8C7-1491-4207-A960-126743493F22}" srcOrd="0" destOrd="0" presId="urn:microsoft.com/office/officeart/2018/2/layout/IconVerticalSolidList"/>
    <dgm:cxn modelId="{1B089B1E-6EF5-4326-BD72-17581BFBC54F}" type="presParOf" srcId="{75C885D6-E32E-492C-87BD-01517D2BB0BA}" destId="{DB406196-BE79-401C-A4A4-5D55B06ED01A}" srcOrd="1" destOrd="0" presId="urn:microsoft.com/office/officeart/2018/2/layout/IconVerticalSolidList"/>
    <dgm:cxn modelId="{FC93CADD-EA61-4DDC-A972-2F283152F5D0}" type="presParOf" srcId="{75C885D6-E32E-492C-87BD-01517D2BB0BA}" destId="{3EBC33BF-7445-4DE2-A621-88A845E81E19}" srcOrd="2" destOrd="0" presId="urn:microsoft.com/office/officeart/2018/2/layout/IconVerticalSolidList"/>
    <dgm:cxn modelId="{DCB591B4-5252-4C34-974A-648F78F175B9}" type="presParOf" srcId="{75C885D6-E32E-492C-87BD-01517D2BB0BA}" destId="{FF9B1D50-652D-4D5D-ADA4-8D45FB17ACEA}" srcOrd="3" destOrd="0" presId="urn:microsoft.com/office/officeart/2018/2/layout/IconVerticalSolidList"/>
    <dgm:cxn modelId="{C55E0A34-F7BF-4E7A-A000-FA85ECC16892}" type="presParOf" srcId="{6CDD3741-1243-4A20-8496-C526A4C31659}" destId="{468C5658-6DE6-4E2B-89B1-AE0405F2B2D7}" srcOrd="1" destOrd="0" presId="urn:microsoft.com/office/officeart/2018/2/layout/IconVerticalSolidList"/>
    <dgm:cxn modelId="{B19CE13C-CAE6-499F-AF0D-9002ED103382}" type="presParOf" srcId="{6CDD3741-1243-4A20-8496-C526A4C31659}" destId="{A684F1BD-5C07-48A2-9554-8562964BAEA5}" srcOrd="2" destOrd="0" presId="urn:microsoft.com/office/officeart/2018/2/layout/IconVerticalSolidList"/>
    <dgm:cxn modelId="{27601FE0-3740-4ED5-AA05-2737576D22C6}" type="presParOf" srcId="{A684F1BD-5C07-48A2-9554-8562964BAEA5}" destId="{19862801-82B7-4FDB-8FAE-C292EFED9F97}" srcOrd="0" destOrd="0" presId="urn:microsoft.com/office/officeart/2018/2/layout/IconVerticalSolidList"/>
    <dgm:cxn modelId="{B0498DD2-D3E2-4CFD-A053-4FFD88FA567E}" type="presParOf" srcId="{A684F1BD-5C07-48A2-9554-8562964BAEA5}" destId="{F3867816-01B7-40E5-B01D-31CB72A6317B}" srcOrd="1" destOrd="0" presId="urn:microsoft.com/office/officeart/2018/2/layout/IconVerticalSolidList"/>
    <dgm:cxn modelId="{D9AF9948-0155-47E9-99CA-28346859436C}" type="presParOf" srcId="{A684F1BD-5C07-48A2-9554-8562964BAEA5}" destId="{FAC8987D-E901-4133-9577-5C1968D24F74}" srcOrd="2" destOrd="0" presId="urn:microsoft.com/office/officeart/2018/2/layout/IconVerticalSolidList"/>
    <dgm:cxn modelId="{4F133F73-3ED3-4574-83EC-C66A998FD042}" type="presParOf" srcId="{A684F1BD-5C07-48A2-9554-8562964BAEA5}" destId="{E3F91D19-9CE7-4D34-8D0F-C8ACD94BDEBA}" srcOrd="3" destOrd="0" presId="urn:microsoft.com/office/officeart/2018/2/layout/IconVerticalSolidList"/>
    <dgm:cxn modelId="{3407A104-2E49-4B21-8C8A-9864F3C9D93D}" type="presParOf" srcId="{6CDD3741-1243-4A20-8496-C526A4C31659}" destId="{030976A2-53C0-4706-8925-3F558F8AFE87}" srcOrd="3" destOrd="0" presId="urn:microsoft.com/office/officeart/2018/2/layout/IconVerticalSolidList"/>
    <dgm:cxn modelId="{82425F33-D510-4B03-BC32-23336C35459D}" type="presParOf" srcId="{6CDD3741-1243-4A20-8496-C526A4C31659}" destId="{FD099760-5E51-4A9B-BC2A-9F060BAD2688}" srcOrd="4" destOrd="0" presId="urn:microsoft.com/office/officeart/2018/2/layout/IconVerticalSolidList"/>
    <dgm:cxn modelId="{D0CA9546-9B88-4037-A51E-CA3C7B3E9C21}" type="presParOf" srcId="{FD099760-5E51-4A9B-BC2A-9F060BAD2688}" destId="{2CEF72D3-33F4-46CD-8139-68F6B11FFDBF}" srcOrd="0" destOrd="0" presId="urn:microsoft.com/office/officeart/2018/2/layout/IconVerticalSolidList"/>
    <dgm:cxn modelId="{19341C3F-262E-48F6-9B9F-89766C857BA8}" type="presParOf" srcId="{FD099760-5E51-4A9B-BC2A-9F060BAD2688}" destId="{E1303894-2C4C-4614-B9A7-131CC8A5D6E4}" srcOrd="1" destOrd="0" presId="urn:microsoft.com/office/officeart/2018/2/layout/IconVerticalSolidList"/>
    <dgm:cxn modelId="{A8FD59A1-DEE3-4C81-B74C-CB81EFCA1AEE}" type="presParOf" srcId="{FD099760-5E51-4A9B-BC2A-9F060BAD2688}" destId="{2412E301-1CF9-4B0A-92C0-87C78DC437FD}" srcOrd="2" destOrd="0" presId="urn:microsoft.com/office/officeart/2018/2/layout/IconVerticalSolidList"/>
    <dgm:cxn modelId="{D805EE9F-E471-4C24-83DE-B5B28DD9A145}" type="presParOf" srcId="{FD099760-5E51-4A9B-BC2A-9F060BAD2688}" destId="{D6958AAE-F86F-42B3-AE51-DBD9FC0CCC83}" srcOrd="3" destOrd="0" presId="urn:microsoft.com/office/officeart/2018/2/layout/IconVerticalSolidList"/>
    <dgm:cxn modelId="{ED6EBD04-7A27-4153-B1A0-ECFD81D7810C}" type="presParOf" srcId="{6CDD3741-1243-4A20-8496-C526A4C31659}" destId="{F6EF5D0E-C9C7-43A9-BD38-B710752B426B}" srcOrd="5" destOrd="0" presId="urn:microsoft.com/office/officeart/2018/2/layout/IconVerticalSolidList"/>
    <dgm:cxn modelId="{F49B2516-4EF5-4CB5-A4FF-E5E555613F5A}" type="presParOf" srcId="{6CDD3741-1243-4A20-8496-C526A4C31659}" destId="{C648C623-83E8-40AB-A2AC-42FB8C96AF2D}" srcOrd="6" destOrd="0" presId="urn:microsoft.com/office/officeart/2018/2/layout/IconVerticalSolidList"/>
    <dgm:cxn modelId="{3804D1A2-DAD6-40CA-81B3-835C90E6C235}" type="presParOf" srcId="{C648C623-83E8-40AB-A2AC-42FB8C96AF2D}" destId="{56AA5DAC-17A0-407E-BA30-68847F4D2E7C}" srcOrd="0" destOrd="0" presId="urn:microsoft.com/office/officeart/2018/2/layout/IconVerticalSolidList"/>
    <dgm:cxn modelId="{6D93A361-00E6-4C28-B293-6A0073B77F25}" type="presParOf" srcId="{C648C623-83E8-40AB-A2AC-42FB8C96AF2D}" destId="{023F4CEC-D255-4F63-9477-80B51C969AFF}" srcOrd="1" destOrd="0" presId="urn:microsoft.com/office/officeart/2018/2/layout/IconVerticalSolidList"/>
    <dgm:cxn modelId="{6FE24808-9FE6-44CC-833E-A036299B2AA6}" type="presParOf" srcId="{C648C623-83E8-40AB-A2AC-42FB8C96AF2D}" destId="{9E69540A-0B5D-4DB7-AAD8-51ED9B19763F}" srcOrd="2" destOrd="0" presId="urn:microsoft.com/office/officeart/2018/2/layout/IconVerticalSolidList"/>
    <dgm:cxn modelId="{BB15C7D4-19A8-410E-87DC-D62B26361099}" type="presParOf" srcId="{C648C623-83E8-40AB-A2AC-42FB8C96AF2D}" destId="{F0F261F5-0822-4FC4-AB82-ABC34EC138C5}" srcOrd="3" destOrd="0" presId="urn:microsoft.com/office/officeart/2018/2/layout/IconVerticalSolidList"/>
    <dgm:cxn modelId="{1F4288D9-E38B-4DEE-A9F1-99FA1859B1EB}" type="presParOf" srcId="{6CDD3741-1243-4A20-8496-C526A4C31659}" destId="{AAF5F849-B0A0-4FAD-AA85-2AECBAD38EA9}" srcOrd="7" destOrd="0" presId="urn:microsoft.com/office/officeart/2018/2/layout/IconVerticalSolidList"/>
    <dgm:cxn modelId="{B0676EA3-E6A3-4E19-B7E7-EA545544A628}" type="presParOf" srcId="{6CDD3741-1243-4A20-8496-C526A4C31659}" destId="{61102E25-CBA0-42A5-8BF8-BCCF006D7CBD}" srcOrd="8" destOrd="0" presId="urn:microsoft.com/office/officeart/2018/2/layout/IconVerticalSolidList"/>
    <dgm:cxn modelId="{DD45A247-8F7E-4C4B-9302-96072B576593}" type="presParOf" srcId="{61102E25-CBA0-42A5-8BF8-BCCF006D7CBD}" destId="{7018F87C-631C-4A7D-A314-E4EE3C4F3BDE}" srcOrd="0" destOrd="0" presId="urn:microsoft.com/office/officeart/2018/2/layout/IconVerticalSolidList"/>
    <dgm:cxn modelId="{1C99C3DA-7315-49CF-98DC-F3B9FDEEDC7E}" type="presParOf" srcId="{61102E25-CBA0-42A5-8BF8-BCCF006D7CBD}" destId="{2D61B01B-3CAF-4051-9D36-5BD82E7BFB13}" srcOrd="1" destOrd="0" presId="urn:microsoft.com/office/officeart/2018/2/layout/IconVerticalSolidList"/>
    <dgm:cxn modelId="{5D986124-291D-4903-AED9-15FFC34C0CCF}" type="presParOf" srcId="{61102E25-CBA0-42A5-8BF8-BCCF006D7CBD}" destId="{FDE17F1F-06B5-494A-A3AF-E1FB38DE1F32}" srcOrd="2" destOrd="0" presId="urn:microsoft.com/office/officeart/2018/2/layout/IconVerticalSolidList"/>
    <dgm:cxn modelId="{550230DC-85F6-448D-ABFC-B1D71492D863}" type="presParOf" srcId="{61102E25-CBA0-42A5-8BF8-BCCF006D7CBD}" destId="{460791B1-F213-4156-8257-80D30630779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0F0F5F-703E-4FBB-B05D-7F0EF8A26EA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02A10CE-9C19-44AD-8C8C-2E02568ABCB0}">
      <dgm:prSet/>
      <dgm:spPr/>
      <dgm:t>
        <a:bodyPr/>
        <a:lstStyle/>
        <a:p>
          <a:r>
            <a:rPr lang="en-GB" b="0" i="0" dirty="0"/>
            <a:t>Economics is regarded as the most practical business subject and is the study of how people manage limited resources such as money to meet their goals.</a:t>
          </a:r>
          <a:endParaRPr lang="en-US" dirty="0"/>
        </a:p>
      </dgm:t>
    </dgm:pt>
    <dgm:pt modelId="{846DB0CB-2673-4AA9-967D-C7BE8586E7F9}" type="parTrans" cxnId="{C261E544-895E-4CFC-8067-B1CD1FE2D683}">
      <dgm:prSet/>
      <dgm:spPr/>
      <dgm:t>
        <a:bodyPr/>
        <a:lstStyle/>
        <a:p>
          <a:endParaRPr lang="en-US"/>
        </a:p>
      </dgm:t>
    </dgm:pt>
    <dgm:pt modelId="{6B6AEFEC-FAF6-47C2-8B2E-F6E384E4EBF1}" type="sibTrans" cxnId="{C261E544-895E-4CFC-8067-B1CD1FE2D683}">
      <dgm:prSet/>
      <dgm:spPr/>
      <dgm:t>
        <a:bodyPr/>
        <a:lstStyle/>
        <a:p>
          <a:endParaRPr lang="en-US"/>
        </a:p>
      </dgm:t>
    </dgm:pt>
    <dgm:pt modelId="{FF609750-8639-4E0D-AF62-051EACFD23FF}">
      <dgm:prSet/>
      <dgm:spPr/>
      <dgm:t>
        <a:bodyPr/>
        <a:lstStyle/>
        <a:p>
          <a:r>
            <a:rPr lang="en-GB" b="0" i="0" dirty="0"/>
            <a:t>Economics deals with the real world business obstacles such as demand and supply, production and consumption, money and banking as well as economic policies, problems and conflicts.  </a:t>
          </a:r>
          <a:endParaRPr lang="en-US" dirty="0"/>
        </a:p>
      </dgm:t>
    </dgm:pt>
    <dgm:pt modelId="{6CC0DD91-192C-4B63-A824-9865A90D712F}" type="parTrans" cxnId="{2DF6573F-BF5E-4C79-B33A-9CFDC3404B0E}">
      <dgm:prSet/>
      <dgm:spPr/>
      <dgm:t>
        <a:bodyPr/>
        <a:lstStyle/>
        <a:p>
          <a:endParaRPr lang="en-US"/>
        </a:p>
      </dgm:t>
    </dgm:pt>
    <dgm:pt modelId="{B6B5BE5B-AA96-472D-89B7-0DC56E5541DF}" type="sibTrans" cxnId="{2DF6573F-BF5E-4C79-B33A-9CFDC3404B0E}">
      <dgm:prSet/>
      <dgm:spPr/>
      <dgm:t>
        <a:bodyPr/>
        <a:lstStyle/>
        <a:p>
          <a:endParaRPr lang="en-US"/>
        </a:p>
      </dgm:t>
    </dgm:pt>
    <dgm:pt modelId="{97FC9B28-D3D2-49CB-88ED-16957679F024}">
      <dgm:prSet/>
      <dgm:spPr/>
      <dgm:t>
        <a:bodyPr/>
        <a:lstStyle/>
        <a:p>
          <a:r>
            <a:rPr lang="en-GB" b="0" i="0" dirty="0"/>
            <a:t>It really suits students that have a general interest in how the economy works and be interested in current affairs.  It would be important to be listening to the news and reading the daily papers.</a:t>
          </a:r>
          <a:endParaRPr lang="en-US" dirty="0"/>
        </a:p>
      </dgm:t>
    </dgm:pt>
    <dgm:pt modelId="{6E7ABD41-D5EA-41C9-81FB-55931227DD56}" type="parTrans" cxnId="{31C4AD79-942E-4850-9768-B27403060868}">
      <dgm:prSet/>
      <dgm:spPr/>
      <dgm:t>
        <a:bodyPr/>
        <a:lstStyle/>
        <a:p>
          <a:endParaRPr lang="en-US"/>
        </a:p>
      </dgm:t>
    </dgm:pt>
    <dgm:pt modelId="{25ADDD71-70CE-463C-902B-8AF15D7274F9}" type="sibTrans" cxnId="{31C4AD79-942E-4850-9768-B27403060868}">
      <dgm:prSet/>
      <dgm:spPr/>
      <dgm:t>
        <a:bodyPr/>
        <a:lstStyle/>
        <a:p>
          <a:endParaRPr lang="en-US"/>
        </a:p>
      </dgm:t>
    </dgm:pt>
    <dgm:pt modelId="{E43D6B7F-51BB-44DC-BC6C-B6EBDC66832F}" type="pres">
      <dgm:prSet presAssocID="{D10F0F5F-703E-4FBB-B05D-7F0EF8A26EA0}" presName="root" presStyleCnt="0">
        <dgm:presLayoutVars>
          <dgm:dir/>
          <dgm:resizeHandles val="exact"/>
        </dgm:presLayoutVars>
      </dgm:prSet>
      <dgm:spPr/>
    </dgm:pt>
    <dgm:pt modelId="{FC944AA9-F877-4DB8-A393-E61143E76CAE}" type="pres">
      <dgm:prSet presAssocID="{802A10CE-9C19-44AD-8C8C-2E02568ABCB0}" presName="compNode" presStyleCnt="0"/>
      <dgm:spPr/>
    </dgm:pt>
    <dgm:pt modelId="{8B0035F7-2A1E-4A53-8F49-5A7AA98DC009}" type="pres">
      <dgm:prSet presAssocID="{802A10CE-9C19-44AD-8C8C-2E02568ABCB0}" presName="bgRect" presStyleLbl="bgShp" presStyleIdx="0" presStyleCnt="3"/>
      <dgm:spPr/>
    </dgm:pt>
    <dgm:pt modelId="{7C3147E8-B63A-467D-B0ED-FB4EAA3F6F64}" type="pres">
      <dgm:prSet presAssocID="{802A10CE-9C19-44AD-8C8C-2E02568ABCB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4FC2D763-CA5C-4674-A8AA-C5971DD9726E}" type="pres">
      <dgm:prSet presAssocID="{802A10CE-9C19-44AD-8C8C-2E02568ABCB0}" presName="spaceRect" presStyleCnt="0"/>
      <dgm:spPr/>
    </dgm:pt>
    <dgm:pt modelId="{944C0429-3FC2-4A40-9D8B-FFCE3E36327B}" type="pres">
      <dgm:prSet presAssocID="{802A10CE-9C19-44AD-8C8C-2E02568ABCB0}" presName="parTx" presStyleLbl="revTx" presStyleIdx="0" presStyleCnt="3">
        <dgm:presLayoutVars>
          <dgm:chMax val="0"/>
          <dgm:chPref val="0"/>
        </dgm:presLayoutVars>
      </dgm:prSet>
      <dgm:spPr/>
    </dgm:pt>
    <dgm:pt modelId="{C7ACBE32-E97F-408F-9860-A9363E697F79}" type="pres">
      <dgm:prSet presAssocID="{6B6AEFEC-FAF6-47C2-8B2E-F6E384E4EBF1}" presName="sibTrans" presStyleCnt="0"/>
      <dgm:spPr/>
    </dgm:pt>
    <dgm:pt modelId="{33691B29-8A8D-4E2A-BC71-ABCA6AFE6746}" type="pres">
      <dgm:prSet presAssocID="{FF609750-8639-4E0D-AF62-051EACFD23FF}" presName="compNode" presStyleCnt="0"/>
      <dgm:spPr/>
    </dgm:pt>
    <dgm:pt modelId="{69697DD9-6E44-476B-9472-9E9A369B5E33}" type="pres">
      <dgm:prSet presAssocID="{FF609750-8639-4E0D-AF62-051EACFD23FF}" presName="bgRect" presStyleLbl="bgShp" presStyleIdx="1" presStyleCnt="3"/>
      <dgm:spPr/>
    </dgm:pt>
    <dgm:pt modelId="{B3A3F843-F71B-4C13-9E3F-FEFA1AF3E0A3}" type="pres">
      <dgm:prSet presAssocID="{FF609750-8639-4E0D-AF62-051EACFD23F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CF957FE-939F-43E9-9397-609AB4B5A497}" type="pres">
      <dgm:prSet presAssocID="{FF609750-8639-4E0D-AF62-051EACFD23FF}" presName="spaceRect" presStyleCnt="0"/>
      <dgm:spPr/>
    </dgm:pt>
    <dgm:pt modelId="{591FD16A-6C90-4F93-BA4E-98E34B8DE398}" type="pres">
      <dgm:prSet presAssocID="{FF609750-8639-4E0D-AF62-051EACFD23FF}" presName="parTx" presStyleLbl="revTx" presStyleIdx="1" presStyleCnt="3">
        <dgm:presLayoutVars>
          <dgm:chMax val="0"/>
          <dgm:chPref val="0"/>
        </dgm:presLayoutVars>
      </dgm:prSet>
      <dgm:spPr/>
    </dgm:pt>
    <dgm:pt modelId="{A196A02B-A27C-410B-84A9-42917C210D41}" type="pres">
      <dgm:prSet presAssocID="{B6B5BE5B-AA96-472D-89B7-0DC56E5541DF}" presName="sibTrans" presStyleCnt="0"/>
      <dgm:spPr/>
    </dgm:pt>
    <dgm:pt modelId="{5F17D5F6-3B82-41CD-9AC3-79ACDF25DB9C}" type="pres">
      <dgm:prSet presAssocID="{97FC9B28-D3D2-49CB-88ED-16957679F024}" presName="compNode" presStyleCnt="0"/>
      <dgm:spPr/>
    </dgm:pt>
    <dgm:pt modelId="{5AC248AC-BB7E-406E-AA30-1D52D1E3E317}" type="pres">
      <dgm:prSet presAssocID="{97FC9B28-D3D2-49CB-88ED-16957679F024}" presName="bgRect" presStyleLbl="bgShp" presStyleIdx="2" presStyleCnt="3"/>
      <dgm:spPr/>
    </dgm:pt>
    <dgm:pt modelId="{83AC22B9-03DA-4EF1-894F-79CB913F8888}" type="pres">
      <dgm:prSet presAssocID="{97FC9B28-D3D2-49CB-88ED-16957679F02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3E1AF68-4F50-4102-AFD8-1185AED11D2B}" type="pres">
      <dgm:prSet presAssocID="{97FC9B28-D3D2-49CB-88ED-16957679F024}" presName="spaceRect" presStyleCnt="0"/>
      <dgm:spPr/>
    </dgm:pt>
    <dgm:pt modelId="{00DE3DE6-C14B-4C09-B0B5-7A0F9B59B2CF}" type="pres">
      <dgm:prSet presAssocID="{97FC9B28-D3D2-49CB-88ED-16957679F02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DF6573F-BF5E-4C79-B33A-9CFDC3404B0E}" srcId="{D10F0F5F-703E-4FBB-B05D-7F0EF8A26EA0}" destId="{FF609750-8639-4E0D-AF62-051EACFD23FF}" srcOrd="1" destOrd="0" parTransId="{6CC0DD91-192C-4B63-A824-9865A90D712F}" sibTransId="{B6B5BE5B-AA96-472D-89B7-0DC56E5541DF}"/>
    <dgm:cxn modelId="{C261E544-895E-4CFC-8067-B1CD1FE2D683}" srcId="{D10F0F5F-703E-4FBB-B05D-7F0EF8A26EA0}" destId="{802A10CE-9C19-44AD-8C8C-2E02568ABCB0}" srcOrd="0" destOrd="0" parTransId="{846DB0CB-2673-4AA9-967D-C7BE8586E7F9}" sibTransId="{6B6AEFEC-FAF6-47C2-8B2E-F6E384E4EBF1}"/>
    <dgm:cxn modelId="{5972D745-F892-4B6F-9248-8B013C525716}" type="presOf" srcId="{802A10CE-9C19-44AD-8C8C-2E02568ABCB0}" destId="{944C0429-3FC2-4A40-9D8B-FFCE3E36327B}" srcOrd="0" destOrd="0" presId="urn:microsoft.com/office/officeart/2018/2/layout/IconVerticalSolidList"/>
    <dgm:cxn modelId="{EFEA3D68-D4A6-4AFF-9180-6932724D3C00}" type="presOf" srcId="{FF609750-8639-4E0D-AF62-051EACFD23FF}" destId="{591FD16A-6C90-4F93-BA4E-98E34B8DE398}" srcOrd="0" destOrd="0" presId="urn:microsoft.com/office/officeart/2018/2/layout/IconVerticalSolidList"/>
    <dgm:cxn modelId="{31C4AD79-942E-4850-9768-B27403060868}" srcId="{D10F0F5F-703E-4FBB-B05D-7F0EF8A26EA0}" destId="{97FC9B28-D3D2-49CB-88ED-16957679F024}" srcOrd="2" destOrd="0" parTransId="{6E7ABD41-D5EA-41C9-81FB-55931227DD56}" sibTransId="{25ADDD71-70CE-463C-902B-8AF15D7274F9}"/>
    <dgm:cxn modelId="{8CD6E0A7-983F-49AC-86B9-1EAE71E97719}" type="presOf" srcId="{97FC9B28-D3D2-49CB-88ED-16957679F024}" destId="{00DE3DE6-C14B-4C09-B0B5-7A0F9B59B2CF}" srcOrd="0" destOrd="0" presId="urn:microsoft.com/office/officeart/2018/2/layout/IconVerticalSolidList"/>
    <dgm:cxn modelId="{59115EFE-31BA-4875-830A-CF441A168E3B}" type="presOf" srcId="{D10F0F5F-703E-4FBB-B05D-7F0EF8A26EA0}" destId="{E43D6B7F-51BB-44DC-BC6C-B6EBDC66832F}" srcOrd="0" destOrd="0" presId="urn:microsoft.com/office/officeart/2018/2/layout/IconVerticalSolidList"/>
    <dgm:cxn modelId="{AF2A7A07-B3B3-49FE-BAD8-71214E0E751C}" type="presParOf" srcId="{E43D6B7F-51BB-44DC-BC6C-B6EBDC66832F}" destId="{FC944AA9-F877-4DB8-A393-E61143E76CAE}" srcOrd="0" destOrd="0" presId="urn:microsoft.com/office/officeart/2018/2/layout/IconVerticalSolidList"/>
    <dgm:cxn modelId="{590A8583-39B4-4CF9-98B8-CFA21EBD39F3}" type="presParOf" srcId="{FC944AA9-F877-4DB8-A393-E61143E76CAE}" destId="{8B0035F7-2A1E-4A53-8F49-5A7AA98DC009}" srcOrd="0" destOrd="0" presId="urn:microsoft.com/office/officeart/2018/2/layout/IconVerticalSolidList"/>
    <dgm:cxn modelId="{9BA78D24-AA1D-4B74-9771-3B148D49ED66}" type="presParOf" srcId="{FC944AA9-F877-4DB8-A393-E61143E76CAE}" destId="{7C3147E8-B63A-467D-B0ED-FB4EAA3F6F64}" srcOrd="1" destOrd="0" presId="urn:microsoft.com/office/officeart/2018/2/layout/IconVerticalSolidList"/>
    <dgm:cxn modelId="{00E3C1EB-96C5-4870-9BC0-CC9414F6F751}" type="presParOf" srcId="{FC944AA9-F877-4DB8-A393-E61143E76CAE}" destId="{4FC2D763-CA5C-4674-A8AA-C5971DD9726E}" srcOrd="2" destOrd="0" presId="urn:microsoft.com/office/officeart/2018/2/layout/IconVerticalSolidList"/>
    <dgm:cxn modelId="{108A44C8-507C-498B-BE8D-C648C63CE95F}" type="presParOf" srcId="{FC944AA9-F877-4DB8-A393-E61143E76CAE}" destId="{944C0429-3FC2-4A40-9D8B-FFCE3E36327B}" srcOrd="3" destOrd="0" presId="urn:microsoft.com/office/officeart/2018/2/layout/IconVerticalSolidList"/>
    <dgm:cxn modelId="{67634B2F-7F33-4E6C-AE5A-067CE71F46A1}" type="presParOf" srcId="{E43D6B7F-51BB-44DC-BC6C-B6EBDC66832F}" destId="{C7ACBE32-E97F-408F-9860-A9363E697F79}" srcOrd="1" destOrd="0" presId="urn:microsoft.com/office/officeart/2018/2/layout/IconVerticalSolidList"/>
    <dgm:cxn modelId="{E2ABFA50-5717-4BCB-9D31-835F8EDD5F46}" type="presParOf" srcId="{E43D6B7F-51BB-44DC-BC6C-B6EBDC66832F}" destId="{33691B29-8A8D-4E2A-BC71-ABCA6AFE6746}" srcOrd="2" destOrd="0" presId="urn:microsoft.com/office/officeart/2018/2/layout/IconVerticalSolidList"/>
    <dgm:cxn modelId="{B51A2324-0667-4166-8030-C0EE80DB1A98}" type="presParOf" srcId="{33691B29-8A8D-4E2A-BC71-ABCA6AFE6746}" destId="{69697DD9-6E44-476B-9472-9E9A369B5E33}" srcOrd="0" destOrd="0" presId="urn:microsoft.com/office/officeart/2018/2/layout/IconVerticalSolidList"/>
    <dgm:cxn modelId="{DEF13DEB-9B7E-46C5-B4EB-CE59A31E1A43}" type="presParOf" srcId="{33691B29-8A8D-4E2A-BC71-ABCA6AFE6746}" destId="{B3A3F843-F71B-4C13-9E3F-FEFA1AF3E0A3}" srcOrd="1" destOrd="0" presId="urn:microsoft.com/office/officeart/2018/2/layout/IconVerticalSolidList"/>
    <dgm:cxn modelId="{21006AEC-32A6-4061-8E9C-A461AD47B607}" type="presParOf" srcId="{33691B29-8A8D-4E2A-BC71-ABCA6AFE6746}" destId="{1CF957FE-939F-43E9-9397-609AB4B5A497}" srcOrd="2" destOrd="0" presId="urn:microsoft.com/office/officeart/2018/2/layout/IconVerticalSolidList"/>
    <dgm:cxn modelId="{110FCA02-0C68-4D65-AD32-8235204D0E46}" type="presParOf" srcId="{33691B29-8A8D-4E2A-BC71-ABCA6AFE6746}" destId="{591FD16A-6C90-4F93-BA4E-98E34B8DE398}" srcOrd="3" destOrd="0" presId="urn:microsoft.com/office/officeart/2018/2/layout/IconVerticalSolidList"/>
    <dgm:cxn modelId="{EA6A25FD-1179-4114-A551-D518E5DE2644}" type="presParOf" srcId="{E43D6B7F-51BB-44DC-BC6C-B6EBDC66832F}" destId="{A196A02B-A27C-410B-84A9-42917C210D41}" srcOrd="3" destOrd="0" presId="urn:microsoft.com/office/officeart/2018/2/layout/IconVerticalSolidList"/>
    <dgm:cxn modelId="{8C0EB1A1-44F7-409C-B3FB-38F207738AC4}" type="presParOf" srcId="{E43D6B7F-51BB-44DC-BC6C-B6EBDC66832F}" destId="{5F17D5F6-3B82-41CD-9AC3-79ACDF25DB9C}" srcOrd="4" destOrd="0" presId="urn:microsoft.com/office/officeart/2018/2/layout/IconVerticalSolidList"/>
    <dgm:cxn modelId="{432B09F4-40DD-4F87-A7B1-731816E67659}" type="presParOf" srcId="{5F17D5F6-3B82-41CD-9AC3-79ACDF25DB9C}" destId="{5AC248AC-BB7E-406E-AA30-1D52D1E3E317}" srcOrd="0" destOrd="0" presId="urn:microsoft.com/office/officeart/2018/2/layout/IconVerticalSolidList"/>
    <dgm:cxn modelId="{5B6F7968-1D9C-480C-8D85-3F756E80DFAA}" type="presParOf" srcId="{5F17D5F6-3B82-41CD-9AC3-79ACDF25DB9C}" destId="{83AC22B9-03DA-4EF1-894F-79CB913F8888}" srcOrd="1" destOrd="0" presId="urn:microsoft.com/office/officeart/2018/2/layout/IconVerticalSolidList"/>
    <dgm:cxn modelId="{AC54771F-3594-4C13-8AE2-F275E32872A1}" type="presParOf" srcId="{5F17D5F6-3B82-41CD-9AC3-79ACDF25DB9C}" destId="{13E1AF68-4F50-4102-AFD8-1185AED11D2B}" srcOrd="2" destOrd="0" presId="urn:microsoft.com/office/officeart/2018/2/layout/IconVerticalSolidList"/>
    <dgm:cxn modelId="{80A7EC28-73A7-499F-94C3-29FD2F66293D}" type="presParOf" srcId="{5F17D5F6-3B82-41CD-9AC3-79ACDF25DB9C}" destId="{00DE3DE6-C14B-4C09-B0B5-7A0F9B59B2C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5DE0F0-33F1-468E-9FF2-595AFF96375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CA9CA8-BC94-434E-BC21-B576A667797F}">
      <dgm:prSet/>
      <dgm:spPr/>
      <dgm:t>
        <a:bodyPr/>
        <a:lstStyle/>
        <a:p>
          <a:r>
            <a:rPr lang="en-US" dirty="0"/>
            <a:t>It is not essential to have completed JC Business, but it is an advantage. Being a hard worker is key.</a:t>
          </a:r>
        </a:p>
      </dgm:t>
    </dgm:pt>
    <dgm:pt modelId="{CC625850-E533-437D-B1BC-9F649F90F2A7}" type="parTrans" cxnId="{203CAE9A-92CD-45D4-B8DC-7E0BA96DD423}">
      <dgm:prSet/>
      <dgm:spPr/>
      <dgm:t>
        <a:bodyPr/>
        <a:lstStyle/>
        <a:p>
          <a:endParaRPr lang="en-US"/>
        </a:p>
      </dgm:t>
    </dgm:pt>
    <dgm:pt modelId="{4B564644-D860-46B3-8545-6762FAA889AE}" type="sibTrans" cxnId="{203CAE9A-92CD-45D4-B8DC-7E0BA96DD423}">
      <dgm:prSet/>
      <dgm:spPr/>
      <dgm:t>
        <a:bodyPr/>
        <a:lstStyle/>
        <a:p>
          <a:endParaRPr lang="en-US"/>
        </a:p>
      </dgm:t>
    </dgm:pt>
    <dgm:pt modelId="{D73C28D9-B59D-42FD-AEFF-C40B2686B2A3}">
      <dgm:prSet/>
      <dgm:spPr/>
      <dgm:t>
        <a:bodyPr/>
        <a:lstStyle/>
        <a:p>
          <a:r>
            <a:rPr lang="en-GB" b="0" i="0" dirty="0"/>
            <a:t>Students who have a keen interest in current affairs.</a:t>
          </a:r>
          <a:endParaRPr lang="en-US" dirty="0"/>
        </a:p>
      </dgm:t>
    </dgm:pt>
    <dgm:pt modelId="{212765D7-8C9F-4DC0-8B39-4B9A75B4A7D9}" type="parTrans" cxnId="{333E5EDC-D599-45D7-A234-4F1B0CE01E02}">
      <dgm:prSet/>
      <dgm:spPr/>
      <dgm:t>
        <a:bodyPr/>
        <a:lstStyle/>
        <a:p>
          <a:endParaRPr lang="en-US"/>
        </a:p>
      </dgm:t>
    </dgm:pt>
    <dgm:pt modelId="{3F36F2E0-DB20-4C4A-BEEC-818A78F32D3E}" type="sibTrans" cxnId="{333E5EDC-D599-45D7-A234-4F1B0CE01E02}">
      <dgm:prSet/>
      <dgm:spPr/>
      <dgm:t>
        <a:bodyPr/>
        <a:lstStyle/>
        <a:p>
          <a:endParaRPr lang="en-US"/>
        </a:p>
      </dgm:t>
    </dgm:pt>
    <dgm:pt modelId="{08FE774D-4461-420F-9844-43BE5C1D9F05}">
      <dgm:prSet/>
      <dgm:spPr/>
      <dgm:t>
        <a:bodyPr/>
        <a:lstStyle/>
        <a:p>
          <a:r>
            <a:rPr lang="en-GB" b="0" i="0" dirty="0"/>
            <a:t>Concepts must be learned off by heart and applied to real life situations – some students can find this challenging.</a:t>
          </a:r>
        </a:p>
      </dgm:t>
    </dgm:pt>
    <dgm:pt modelId="{25FA7181-8AED-4F95-9625-8E0A91AE54D9}" type="parTrans" cxnId="{80C01C2B-1192-4D0E-AE34-6BA702485A2F}">
      <dgm:prSet/>
      <dgm:spPr/>
      <dgm:t>
        <a:bodyPr/>
        <a:lstStyle/>
        <a:p>
          <a:endParaRPr lang="en-US"/>
        </a:p>
      </dgm:t>
    </dgm:pt>
    <dgm:pt modelId="{B2A25110-6FC0-4E7D-A414-1B2EEF73FD00}" type="sibTrans" cxnId="{80C01C2B-1192-4D0E-AE34-6BA702485A2F}">
      <dgm:prSet/>
      <dgm:spPr/>
      <dgm:t>
        <a:bodyPr/>
        <a:lstStyle/>
        <a:p>
          <a:endParaRPr lang="en-US"/>
        </a:p>
      </dgm:t>
    </dgm:pt>
    <dgm:pt modelId="{47A366B8-7368-437D-8FE0-C7BF0F2187D8}" type="pres">
      <dgm:prSet presAssocID="{875DE0F0-33F1-468E-9FF2-595AFF963751}" presName="linear" presStyleCnt="0">
        <dgm:presLayoutVars>
          <dgm:animLvl val="lvl"/>
          <dgm:resizeHandles val="exact"/>
        </dgm:presLayoutVars>
      </dgm:prSet>
      <dgm:spPr/>
    </dgm:pt>
    <dgm:pt modelId="{380132AD-CC2B-4C77-A88F-F84837904BE2}" type="pres">
      <dgm:prSet presAssocID="{BFCA9CA8-BC94-434E-BC21-B576A667797F}" presName="parentText" presStyleLbl="node1" presStyleIdx="0" presStyleCnt="3" custLinFactNeighborX="137">
        <dgm:presLayoutVars>
          <dgm:chMax val="0"/>
          <dgm:bulletEnabled val="1"/>
        </dgm:presLayoutVars>
      </dgm:prSet>
      <dgm:spPr/>
    </dgm:pt>
    <dgm:pt modelId="{256B35C7-266A-4C7F-BDF0-6A078C2D1591}" type="pres">
      <dgm:prSet presAssocID="{4B564644-D860-46B3-8545-6762FAA889AE}" presName="spacer" presStyleCnt="0"/>
      <dgm:spPr/>
    </dgm:pt>
    <dgm:pt modelId="{6287297E-0B58-4CBE-9181-8BCF7892133D}" type="pres">
      <dgm:prSet presAssocID="{D73C28D9-B59D-42FD-AEFF-C40B2686B2A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2FF8A5A-30DF-4630-89C0-73195F152BD3}" type="pres">
      <dgm:prSet presAssocID="{3F36F2E0-DB20-4C4A-BEEC-818A78F32D3E}" presName="spacer" presStyleCnt="0"/>
      <dgm:spPr/>
    </dgm:pt>
    <dgm:pt modelId="{206DC2E0-B7AD-4480-8678-1FFD075BA9C5}" type="pres">
      <dgm:prSet presAssocID="{08FE774D-4461-420F-9844-43BE5C1D9F0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F8B0D02-CB8B-4105-8231-85629CA8B89E}" type="presOf" srcId="{875DE0F0-33F1-468E-9FF2-595AFF963751}" destId="{47A366B8-7368-437D-8FE0-C7BF0F2187D8}" srcOrd="0" destOrd="0" presId="urn:microsoft.com/office/officeart/2005/8/layout/vList2"/>
    <dgm:cxn modelId="{80C01C2B-1192-4D0E-AE34-6BA702485A2F}" srcId="{875DE0F0-33F1-468E-9FF2-595AFF963751}" destId="{08FE774D-4461-420F-9844-43BE5C1D9F05}" srcOrd="2" destOrd="0" parTransId="{25FA7181-8AED-4F95-9625-8E0A91AE54D9}" sibTransId="{B2A25110-6FC0-4E7D-A414-1B2EEF73FD00}"/>
    <dgm:cxn modelId="{A0318F5E-2235-41DE-B4AB-CD677E3A0F47}" type="presOf" srcId="{D73C28D9-B59D-42FD-AEFF-C40B2686B2A3}" destId="{6287297E-0B58-4CBE-9181-8BCF7892133D}" srcOrd="0" destOrd="0" presId="urn:microsoft.com/office/officeart/2005/8/layout/vList2"/>
    <dgm:cxn modelId="{203CAE9A-92CD-45D4-B8DC-7E0BA96DD423}" srcId="{875DE0F0-33F1-468E-9FF2-595AFF963751}" destId="{BFCA9CA8-BC94-434E-BC21-B576A667797F}" srcOrd="0" destOrd="0" parTransId="{CC625850-E533-437D-B1BC-9F649F90F2A7}" sibTransId="{4B564644-D860-46B3-8545-6762FAA889AE}"/>
    <dgm:cxn modelId="{7F5AADA0-5520-4D4E-A8B4-8EE25BA7921B}" type="presOf" srcId="{08FE774D-4461-420F-9844-43BE5C1D9F05}" destId="{206DC2E0-B7AD-4480-8678-1FFD075BA9C5}" srcOrd="0" destOrd="0" presId="urn:microsoft.com/office/officeart/2005/8/layout/vList2"/>
    <dgm:cxn modelId="{AF4536B1-8D6F-486D-BA47-F7C705CDADDF}" type="presOf" srcId="{BFCA9CA8-BC94-434E-BC21-B576A667797F}" destId="{380132AD-CC2B-4C77-A88F-F84837904BE2}" srcOrd="0" destOrd="0" presId="urn:microsoft.com/office/officeart/2005/8/layout/vList2"/>
    <dgm:cxn modelId="{333E5EDC-D599-45D7-A234-4F1B0CE01E02}" srcId="{875DE0F0-33F1-468E-9FF2-595AFF963751}" destId="{D73C28D9-B59D-42FD-AEFF-C40B2686B2A3}" srcOrd="1" destOrd="0" parTransId="{212765D7-8C9F-4DC0-8B39-4B9A75B4A7D9}" sibTransId="{3F36F2E0-DB20-4C4A-BEEC-818A78F32D3E}"/>
    <dgm:cxn modelId="{B7F52724-874E-42A0-A786-FC8272748544}" type="presParOf" srcId="{47A366B8-7368-437D-8FE0-C7BF0F2187D8}" destId="{380132AD-CC2B-4C77-A88F-F84837904BE2}" srcOrd="0" destOrd="0" presId="urn:microsoft.com/office/officeart/2005/8/layout/vList2"/>
    <dgm:cxn modelId="{9C1CEDE8-4569-4B50-AAEF-994CD135B563}" type="presParOf" srcId="{47A366B8-7368-437D-8FE0-C7BF0F2187D8}" destId="{256B35C7-266A-4C7F-BDF0-6A078C2D1591}" srcOrd="1" destOrd="0" presId="urn:microsoft.com/office/officeart/2005/8/layout/vList2"/>
    <dgm:cxn modelId="{1D5D85E9-7904-4348-B031-85C8D9491D9D}" type="presParOf" srcId="{47A366B8-7368-437D-8FE0-C7BF0F2187D8}" destId="{6287297E-0B58-4CBE-9181-8BCF7892133D}" srcOrd="2" destOrd="0" presId="urn:microsoft.com/office/officeart/2005/8/layout/vList2"/>
    <dgm:cxn modelId="{34DA6774-A85E-43C0-8205-421901EB09B9}" type="presParOf" srcId="{47A366B8-7368-437D-8FE0-C7BF0F2187D8}" destId="{82FF8A5A-30DF-4630-89C0-73195F152BD3}" srcOrd="3" destOrd="0" presId="urn:microsoft.com/office/officeart/2005/8/layout/vList2"/>
    <dgm:cxn modelId="{5274E036-BF41-4E0A-B099-764DB672449C}" type="presParOf" srcId="{47A366B8-7368-437D-8FE0-C7BF0F2187D8}" destId="{206DC2E0-B7AD-4480-8678-1FFD075BA9C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2BF8C7-1491-4207-A960-126743493F22}">
      <dsp:nvSpPr>
        <dsp:cNvPr id="0" name=""/>
        <dsp:cNvSpPr/>
      </dsp:nvSpPr>
      <dsp:spPr>
        <a:xfrm>
          <a:off x="0" y="5288"/>
          <a:ext cx="7208667" cy="11264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06196-BE79-401C-A4A4-5D55B06ED01A}">
      <dsp:nvSpPr>
        <dsp:cNvPr id="0" name=""/>
        <dsp:cNvSpPr/>
      </dsp:nvSpPr>
      <dsp:spPr>
        <a:xfrm>
          <a:off x="340748" y="258737"/>
          <a:ext cx="619542" cy="6195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B1D50-652D-4D5D-ADA4-8D45FB17ACEA}">
      <dsp:nvSpPr>
        <dsp:cNvPr id="0" name=""/>
        <dsp:cNvSpPr/>
      </dsp:nvSpPr>
      <dsp:spPr>
        <a:xfrm>
          <a:off x="1301039" y="5288"/>
          <a:ext cx="5907627" cy="112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215" tIns="119215" rIns="119215" bIns="11921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Nice mix of theory, number, graphs and formulae</a:t>
          </a:r>
        </a:p>
      </dsp:txBody>
      <dsp:txXfrm>
        <a:off x="1301039" y="5288"/>
        <a:ext cx="5907627" cy="1126441"/>
      </dsp:txXfrm>
    </dsp:sp>
    <dsp:sp modelId="{19862801-82B7-4FDB-8FAE-C292EFED9F97}">
      <dsp:nvSpPr>
        <dsp:cNvPr id="0" name=""/>
        <dsp:cNvSpPr/>
      </dsp:nvSpPr>
      <dsp:spPr>
        <a:xfrm>
          <a:off x="0" y="1413339"/>
          <a:ext cx="7208667" cy="11264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867816-01B7-40E5-B01D-31CB72A6317B}">
      <dsp:nvSpPr>
        <dsp:cNvPr id="0" name=""/>
        <dsp:cNvSpPr/>
      </dsp:nvSpPr>
      <dsp:spPr>
        <a:xfrm>
          <a:off x="340748" y="1666788"/>
          <a:ext cx="619542" cy="6195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F91D19-9CE7-4D34-8D0F-C8ACD94BDEBA}">
      <dsp:nvSpPr>
        <dsp:cNvPr id="0" name=""/>
        <dsp:cNvSpPr/>
      </dsp:nvSpPr>
      <dsp:spPr>
        <a:xfrm>
          <a:off x="1301039" y="1413339"/>
          <a:ext cx="5907627" cy="112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215" tIns="119215" rIns="119215" bIns="11921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/>
            <a:t>A hard working student has a great opportunity to achieve in this subject.</a:t>
          </a:r>
          <a:endParaRPr lang="en-US" sz="1900" kern="1200" dirty="0"/>
        </a:p>
      </dsp:txBody>
      <dsp:txXfrm>
        <a:off x="1301039" y="1413339"/>
        <a:ext cx="5907627" cy="1126441"/>
      </dsp:txXfrm>
    </dsp:sp>
    <dsp:sp modelId="{2CEF72D3-33F4-46CD-8139-68F6B11FFDBF}">
      <dsp:nvSpPr>
        <dsp:cNvPr id="0" name=""/>
        <dsp:cNvSpPr/>
      </dsp:nvSpPr>
      <dsp:spPr>
        <a:xfrm>
          <a:off x="0" y="2821390"/>
          <a:ext cx="7208667" cy="11264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03894-2C4C-4614-B9A7-131CC8A5D6E4}">
      <dsp:nvSpPr>
        <dsp:cNvPr id="0" name=""/>
        <dsp:cNvSpPr/>
      </dsp:nvSpPr>
      <dsp:spPr>
        <a:xfrm>
          <a:off x="340748" y="3074840"/>
          <a:ext cx="619542" cy="61954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958AAE-F86F-42B3-AE51-DBD9FC0CCC83}">
      <dsp:nvSpPr>
        <dsp:cNvPr id="0" name=""/>
        <dsp:cNvSpPr/>
      </dsp:nvSpPr>
      <dsp:spPr>
        <a:xfrm>
          <a:off x="1301039" y="2821390"/>
          <a:ext cx="5907627" cy="112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215" tIns="119215" rIns="119215" bIns="11921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Every industry requires people that understand economics – construction, government, banking, sales, transport and management</a:t>
          </a:r>
        </a:p>
      </dsp:txBody>
      <dsp:txXfrm>
        <a:off x="1301039" y="2821390"/>
        <a:ext cx="5907627" cy="1126441"/>
      </dsp:txXfrm>
    </dsp:sp>
    <dsp:sp modelId="{56AA5DAC-17A0-407E-BA30-68847F4D2E7C}">
      <dsp:nvSpPr>
        <dsp:cNvPr id="0" name=""/>
        <dsp:cNvSpPr/>
      </dsp:nvSpPr>
      <dsp:spPr>
        <a:xfrm>
          <a:off x="0" y="4229442"/>
          <a:ext cx="7208667" cy="11264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3F4CEC-D255-4F63-9477-80B51C969AFF}">
      <dsp:nvSpPr>
        <dsp:cNvPr id="0" name=""/>
        <dsp:cNvSpPr/>
      </dsp:nvSpPr>
      <dsp:spPr>
        <a:xfrm>
          <a:off x="340748" y="4482891"/>
          <a:ext cx="619542" cy="61954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F261F5-0822-4FC4-AB82-ABC34EC138C5}">
      <dsp:nvSpPr>
        <dsp:cNvPr id="0" name=""/>
        <dsp:cNvSpPr/>
      </dsp:nvSpPr>
      <dsp:spPr>
        <a:xfrm>
          <a:off x="1301039" y="4229442"/>
          <a:ext cx="5907627" cy="112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215" tIns="119215" rIns="119215" bIns="11921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b="1" kern="1200" dirty="0">
              <a:solidFill>
                <a:srgbClr val="FF0000"/>
              </a:solidFill>
            </a:rPr>
            <a:t>20% of the LC Course will be completed before you sit the exam! A research project is completed in December of 6</a:t>
          </a:r>
          <a:r>
            <a:rPr lang="en-IE" sz="1900" b="1" kern="1200" baseline="30000" dirty="0">
              <a:solidFill>
                <a:srgbClr val="FF0000"/>
              </a:solidFill>
            </a:rPr>
            <a:t>th</a:t>
          </a:r>
          <a:r>
            <a:rPr lang="en-IE" sz="1900" b="1" kern="1200" dirty="0">
              <a:solidFill>
                <a:srgbClr val="FF0000"/>
              </a:solidFill>
            </a:rPr>
            <a:t> year.</a:t>
          </a:r>
          <a:endParaRPr lang="en-US" sz="1900" b="1" kern="1200" dirty="0">
            <a:solidFill>
              <a:srgbClr val="FF0000"/>
            </a:solidFill>
          </a:endParaRPr>
        </a:p>
      </dsp:txBody>
      <dsp:txXfrm>
        <a:off x="1301039" y="4229442"/>
        <a:ext cx="5907627" cy="1126441"/>
      </dsp:txXfrm>
    </dsp:sp>
    <dsp:sp modelId="{7018F87C-631C-4A7D-A314-E4EE3C4F3BDE}">
      <dsp:nvSpPr>
        <dsp:cNvPr id="0" name=""/>
        <dsp:cNvSpPr/>
      </dsp:nvSpPr>
      <dsp:spPr>
        <a:xfrm>
          <a:off x="0" y="5637493"/>
          <a:ext cx="7208667" cy="11264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61B01B-3CAF-4051-9D36-5BD82E7BFB13}">
      <dsp:nvSpPr>
        <dsp:cNvPr id="0" name=""/>
        <dsp:cNvSpPr/>
      </dsp:nvSpPr>
      <dsp:spPr>
        <a:xfrm>
          <a:off x="340748" y="5890942"/>
          <a:ext cx="619542" cy="61954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791B1-F213-4156-8257-80D306307795}">
      <dsp:nvSpPr>
        <dsp:cNvPr id="0" name=""/>
        <dsp:cNvSpPr/>
      </dsp:nvSpPr>
      <dsp:spPr>
        <a:xfrm>
          <a:off x="1301039" y="5637493"/>
          <a:ext cx="5907627" cy="112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215" tIns="119215" rIns="119215" bIns="11921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/>
            <a:t>The results are generally high compared to other subjects.</a:t>
          </a:r>
          <a:endParaRPr lang="en-US" sz="1900" kern="1200" dirty="0"/>
        </a:p>
      </dsp:txBody>
      <dsp:txXfrm>
        <a:off x="1301039" y="5637493"/>
        <a:ext cx="5907627" cy="1126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0035F7-2A1E-4A53-8F49-5A7AA98DC009}">
      <dsp:nvSpPr>
        <dsp:cNvPr id="0" name=""/>
        <dsp:cNvSpPr/>
      </dsp:nvSpPr>
      <dsp:spPr>
        <a:xfrm>
          <a:off x="0" y="553"/>
          <a:ext cx="10506456" cy="12955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147E8-B63A-467D-B0ED-FB4EAA3F6F64}">
      <dsp:nvSpPr>
        <dsp:cNvPr id="0" name=""/>
        <dsp:cNvSpPr/>
      </dsp:nvSpPr>
      <dsp:spPr>
        <a:xfrm>
          <a:off x="391894" y="292045"/>
          <a:ext cx="712535" cy="7125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C0429-3FC2-4A40-9D8B-FFCE3E36327B}">
      <dsp:nvSpPr>
        <dsp:cNvPr id="0" name=""/>
        <dsp:cNvSpPr/>
      </dsp:nvSpPr>
      <dsp:spPr>
        <a:xfrm>
          <a:off x="1496324" y="553"/>
          <a:ext cx="9010131" cy="1295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09" tIns="137109" rIns="137109" bIns="137109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i="0" kern="1200" dirty="0"/>
            <a:t>Economics is regarded as the most practical business subject and is the study of how people manage limited resources such as money to meet their goals.</a:t>
          </a:r>
          <a:endParaRPr lang="en-US" sz="2400" kern="1200" dirty="0"/>
        </a:p>
      </dsp:txBody>
      <dsp:txXfrm>
        <a:off x="1496324" y="553"/>
        <a:ext cx="9010131" cy="1295519"/>
      </dsp:txXfrm>
    </dsp:sp>
    <dsp:sp modelId="{69697DD9-6E44-476B-9472-9E9A369B5E33}">
      <dsp:nvSpPr>
        <dsp:cNvPr id="0" name=""/>
        <dsp:cNvSpPr/>
      </dsp:nvSpPr>
      <dsp:spPr>
        <a:xfrm>
          <a:off x="0" y="1619952"/>
          <a:ext cx="10506456" cy="12955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A3F843-F71B-4C13-9E3F-FEFA1AF3E0A3}">
      <dsp:nvSpPr>
        <dsp:cNvPr id="0" name=""/>
        <dsp:cNvSpPr/>
      </dsp:nvSpPr>
      <dsp:spPr>
        <a:xfrm>
          <a:off x="391894" y="1911444"/>
          <a:ext cx="712535" cy="7125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1FD16A-6C90-4F93-BA4E-98E34B8DE398}">
      <dsp:nvSpPr>
        <dsp:cNvPr id="0" name=""/>
        <dsp:cNvSpPr/>
      </dsp:nvSpPr>
      <dsp:spPr>
        <a:xfrm>
          <a:off x="1496324" y="1619952"/>
          <a:ext cx="9010131" cy="1295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09" tIns="137109" rIns="137109" bIns="137109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i="0" kern="1200" dirty="0"/>
            <a:t>Economics deals with the real world business obstacles such as demand and supply, production and consumption, money and banking as well as economic policies, problems and conflicts.  </a:t>
          </a:r>
          <a:endParaRPr lang="en-US" sz="2400" kern="1200" dirty="0"/>
        </a:p>
      </dsp:txBody>
      <dsp:txXfrm>
        <a:off x="1496324" y="1619952"/>
        <a:ext cx="9010131" cy="1295519"/>
      </dsp:txXfrm>
    </dsp:sp>
    <dsp:sp modelId="{5AC248AC-BB7E-406E-AA30-1D52D1E3E317}">
      <dsp:nvSpPr>
        <dsp:cNvPr id="0" name=""/>
        <dsp:cNvSpPr/>
      </dsp:nvSpPr>
      <dsp:spPr>
        <a:xfrm>
          <a:off x="0" y="3239351"/>
          <a:ext cx="10506456" cy="12955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AC22B9-03DA-4EF1-894F-79CB913F8888}">
      <dsp:nvSpPr>
        <dsp:cNvPr id="0" name=""/>
        <dsp:cNvSpPr/>
      </dsp:nvSpPr>
      <dsp:spPr>
        <a:xfrm>
          <a:off x="391894" y="3530843"/>
          <a:ext cx="712535" cy="7125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E3DE6-C14B-4C09-B0B5-7A0F9B59B2CF}">
      <dsp:nvSpPr>
        <dsp:cNvPr id="0" name=""/>
        <dsp:cNvSpPr/>
      </dsp:nvSpPr>
      <dsp:spPr>
        <a:xfrm>
          <a:off x="1496324" y="3239351"/>
          <a:ext cx="9010131" cy="1295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09" tIns="137109" rIns="137109" bIns="137109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i="0" kern="1200" dirty="0"/>
            <a:t>It really suits students that have a general interest in how the economy works and be interested in current affairs.  It would be important to be listening to the news and reading the daily papers.</a:t>
          </a:r>
          <a:endParaRPr lang="en-US" sz="2400" kern="1200" dirty="0"/>
        </a:p>
      </dsp:txBody>
      <dsp:txXfrm>
        <a:off x="1496324" y="3239351"/>
        <a:ext cx="9010131" cy="12955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132AD-CC2B-4C77-A88F-F84837904BE2}">
      <dsp:nvSpPr>
        <dsp:cNvPr id="0" name=""/>
        <dsp:cNvSpPr/>
      </dsp:nvSpPr>
      <dsp:spPr>
        <a:xfrm>
          <a:off x="0" y="150695"/>
          <a:ext cx="6489509" cy="15947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It is not essential to have completed JC Business, but it is an advantage. Being a hard worker is key.</a:t>
          </a:r>
        </a:p>
      </dsp:txBody>
      <dsp:txXfrm>
        <a:off x="77847" y="228542"/>
        <a:ext cx="6333815" cy="1439016"/>
      </dsp:txXfrm>
    </dsp:sp>
    <dsp:sp modelId="{6287297E-0B58-4CBE-9181-8BCF7892133D}">
      <dsp:nvSpPr>
        <dsp:cNvPr id="0" name=""/>
        <dsp:cNvSpPr/>
      </dsp:nvSpPr>
      <dsp:spPr>
        <a:xfrm>
          <a:off x="0" y="1828925"/>
          <a:ext cx="6489509" cy="159471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b="0" i="0" kern="1200" dirty="0"/>
            <a:t>Students who have a keen interest in current affairs.</a:t>
          </a:r>
          <a:endParaRPr lang="en-US" sz="2900" kern="1200" dirty="0"/>
        </a:p>
      </dsp:txBody>
      <dsp:txXfrm>
        <a:off x="77847" y="1906772"/>
        <a:ext cx="6333815" cy="1439016"/>
      </dsp:txXfrm>
    </dsp:sp>
    <dsp:sp modelId="{206DC2E0-B7AD-4480-8678-1FFD075BA9C5}">
      <dsp:nvSpPr>
        <dsp:cNvPr id="0" name=""/>
        <dsp:cNvSpPr/>
      </dsp:nvSpPr>
      <dsp:spPr>
        <a:xfrm>
          <a:off x="0" y="3507155"/>
          <a:ext cx="6489509" cy="159471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b="0" i="0" kern="1200" dirty="0"/>
            <a:t>Concepts must be learned off by heart and applied to real life situations – some students can find this challenging.</a:t>
          </a:r>
        </a:p>
      </dsp:txBody>
      <dsp:txXfrm>
        <a:off x="77847" y="3585002"/>
        <a:ext cx="6333815" cy="1439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226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697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05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019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545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043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525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208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139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11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861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C48F-0F7C-42CF-B8BC-16E11D3A5EA9}" type="datetimeFigureOut">
              <a:rPr lang="en-IE" smtClean="0"/>
              <a:t>26/01/2021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480B0-BD9B-4498-8B11-C43A990CC04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871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9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0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13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3375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7967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C010EB-336C-4CAA-A893-23B9FB5F0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743" y="2442411"/>
            <a:ext cx="4996329" cy="202440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200" dirty="0">
                <a:solidFill>
                  <a:srgbClr val="FFFFFF"/>
                </a:solidFill>
              </a:rPr>
              <a:t>Economics</a:t>
            </a:r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as a Leaving Certificate Subject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A6233F-53E3-4089-9E89-D936231DA1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9743" y="4632160"/>
            <a:ext cx="4996328" cy="1068293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2" descr="Timeline&#10;&#10;Description automatically generated">
            <a:extLst>
              <a:ext uri="{FF2B5EF4-FFF2-40B4-BE49-F238E27FC236}">
                <a16:creationId xmlns:a16="http://schemas.microsoft.com/office/drawing/2014/main" id="{681CF72D-E174-44C5-A570-A63A7FDBCB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0" b="3353"/>
          <a:stretch/>
        </p:blipFill>
        <p:spPr bwMode="auto">
          <a:xfrm>
            <a:off x="979868" y="10"/>
            <a:ext cx="6069184" cy="2839773"/>
          </a:xfrm>
          <a:custGeom>
            <a:avLst/>
            <a:gdLst/>
            <a:ahLst/>
            <a:cxnLst/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7CC7D4F-66B5-426C-85E0-35B3A2B701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22" b="-1"/>
          <a:stretch/>
        </p:blipFill>
        <p:spPr bwMode="auto">
          <a:xfrm>
            <a:off x="3" y="3124786"/>
            <a:ext cx="5001415" cy="3733214"/>
          </a:xfrm>
          <a:custGeom>
            <a:avLst/>
            <a:gdLst/>
            <a:ahLst/>
            <a:cxnLst/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909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51"/>
    </mc:Choice>
    <mc:Fallback xmlns="">
      <p:transition spd="slow" advTm="1305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100" y="349250"/>
            <a:ext cx="11099800" cy="1803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CB688F-C049-4307-8B2B-9F610A334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81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E" sz="4600">
                <a:solidFill>
                  <a:srgbClr val="FFFFFF"/>
                </a:solidFill>
              </a:rPr>
              <a:t>Careers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FC327-0B2C-4727-810F-6AA2E9176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568"/>
            <a:ext cx="10515600" cy="378539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b="0" i="0" dirty="0">
                <a:solidFill>
                  <a:srgbClr val="666666"/>
                </a:solidFill>
                <a:effectLst/>
                <a:latin typeface="Lato"/>
              </a:rPr>
              <a:t>The Leaving Cert economics programme can be an advantage for students considering third level courses with an economics element to course content.</a:t>
            </a:r>
          </a:p>
          <a:p>
            <a:pPr marL="0" indent="0">
              <a:buNone/>
            </a:pPr>
            <a:endParaRPr lang="en-GB" dirty="0">
              <a:solidFill>
                <a:srgbClr val="666666"/>
              </a:solidFill>
              <a:latin typeface="Lato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666666"/>
                </a:solidFill>
                <a:effectLst/>
                <a:latin typeface="Lato"/>
              </a:rPr>
              <a:t> It is also useful for careers in Banking, Insurance, Finance, Marketing, Politics, Journalism, current affairs and all aspects of business.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6670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70"/>
    </mc:Choice>
    <mc:Fallback xmlns="">
      <p:transition spd="slow" advTm="4717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2542EEC-4F7C-4AE2-933E-EAC8EB3FA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E1C35E-2490-4739-AF8E-9798780A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5168" y="918855"/>
            <a:ext cx="4036334" cy="238760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5400" dirty="0"/>
              <a:t>Economics Teachers at LC</a:t>
            </a:r>
            <a:br>
              <a:rPr lang="en-US" sz="5400" dirty="0"/>
            </a:br>
            <a:br>
              <a:rPr lang="en-US" sz="5400" dirty="0"/>
            </a:br>
            <a:r>
              <a:rPr lang="en-US" sz="3600" dirty="0"/>
              <a:t>Norma Shanahan and </a:t>
            </a:r>
            <a:br>
              <a:rPr lang="en-US" sz="3600" dirty="0"/>
            </a:br>
            <a:r>
              <a:rPr lang="en-US" sz="3600" dirty="0" err="1"/>
              <a:t>Sinéad</a:t>
            </a:r>
            <a:r>
              <a:rPr lang="en-US" sz="3600"/>
              <a:t> McGouran</a:t>
            </a:r>
            <a:endParaRPr lang="en-US" sz="5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6A879BB-747E-4FDC-812F-78F8A8C2B5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637"/>
          <a:stretch/>
        </p:blipFill>
        <p:spPr>
          <a:xfrm>
            <a:off x="733507" y="666728"/>
            <a:ext cx="5536001" cy="546579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3660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777608-661A-4DD7-B879-4A8038E2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IE" sz="4000" dirty="0">
                <a:solidFill>
                  <a:srgbClr val="FFFFFF"/>
                </a:solidFill>
              </a:rPr>
              <a:t>Why study Economics?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99E80-5AE7-485E-A69E-E102CEA2A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GB" sz="2400" b="0" i="0" dirty="0">
                <a:solidFill>
                  <a:srgbClr val="666666"/>
                </a:solidFill>
                <a:effectLst/>
                <a:latin typeface="Lato"/>
              </a:rPr>
              <a:t>Leaving Certificate Economics provides students with a learning foundation for a wide range of careers in business, economics, finance, enterprise and management.</a:t>
            </a:r>
          </a:p>
          <a:p>
            <a:r>
              <a:rPr lang="en-GB" sz="2400" b="0" i="0" dirty="0">
                <a:solidFill>
                  <a:srgbClr val="666666"/>
                </a:solidFill>
                <a:effectLst/>
                <a:latin typeface="Lato"/>
              </a:rPr>
              <a:t>There is a 20% research project that is completed in December of 6</a:t>
            </a:r>
            <a:r>
              <a:rPr lang="en-GB" sz="2400" b="0" i="0" baseline="30000" dirty="0">
                <a:solidFill>
                  <a:srgbClr val="666666"/>
                </a:solidFill>
                <a:effectLst/>
                <a:latin typeface="Lato"/>
              </a:rPr>
              <a:t>th</a:t>
            </a:r>
            <a:r>
              <a:rPr lang="en-GB" sz="2400" b="0" i="0" dirty="0">
                <a:solidFill>
                  <a:srgbClr val="666666"/>
                </a:solidFill>
                <a:effectLst/>
                <a:latin typeface="Lato"/>
              </a:rPr>
              <a:t> year .. </a:t>
            </a:r>
            <a:r>
              <a:rPr lang="en-GB" sz="2400" dirty="0">
                <a:solidFill>
                  <a:srgbClr val="666666"/>
                </a:solidFill>
                <a:latin typeface="Lato"/>
              </a:rPr>
              <a:t>One fifth of your LC is done before you sit the exam!</a:t>
            </a:r>
            <a:endParaRPr lang="en-IE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67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848"/>
    </mc:Choice>
    <mc:Fallback xmlns="">
      <p:transition spd="slow" advTm="4484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2542EEC-4F7C-4AE2-933E-EAC8EB3FA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C0E066-BEC7-480C-BB3B-4A90101CC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873" y="167015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800" dirty="0"/>
              <a:t>Leaving Certificate Economics – 2019 Statistics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1DA9F9-AB6C-4939-804E-E3929BF137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" b="2338"/>
          <a:stretch/>
        </p:blipFill>
        <p:spPr>
          <a:xfrm>
            <a:off x="733507" y="666728"/>
            <a:ext cx="5535213" cy="5465013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4635C8F-C3EA-4EBB-A0F3-7CAE443889C9}"/>
              </a:ext>
            </a:extLst>
          </p:cNvPr>
          <p:cNvSpPr txBox="1"/>
          <p:nvPr/>
        </p:nvSpPr>
        <p:spPr>
          <a:xfrm>
            <a:off x="6668750" y="2458333"/>
            <a:ext cx="46291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To the left you can see the National Stats for LC Economics.</a:t>
            </a:r>
          </a:p>
          <a:p>
            <a:endParaRPr lang="en-GB" sz="2400" dirty="0"/>
          </a:p>
          <a:p>
            <a:r>
              <a:rPr lang="en-GB" sz="2400" dirty="0"/>
              <a:t>In Belvedere for the same year:</a:t>
            </a:r>
          </a:p>
          <a:p>
            <a:endParaRPr lang="en-GB" sz="2400" dirty="0"/>
          </a:p>
          <a:p>
            <a:r>
              <a:rPr lang="en-GB" sz="2400" dirty="0"/>
              <a:t>H1 – 12%</a:t>
            </a:r>
          </a:p>
          <a:p>
            <a:r>
              <a:rPr lang="en-GB" sz="2400" dirty="0"/>
              <a:t>H2 – 29%</a:t>
            </a:r>
          </a:p>
          <a:p>
            <a:r>
              <a:rPr lang="en-GB" sz="2400" dirty="0"/>
              <a:t>H3 – 32%</a:t>
            </a:r>
          </a:p>
          <a:p>
            <a:r>
              <a:rPr lang="en-GB" sz="2400" dirty="0"/>
              <a:t>H4 – 9%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80553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944"/>
    </mc:Choice>
    <mc:Fallback xmlns="">
      <p:transition spd="slow" advTm="5794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84ADD9-830D-4BB6-A6B3-55905C71C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IE" sz="4000">
                <a:solidFill>
                  <a:srgbClr val="FFFFFF"/>
                </a:solidFill>
              </a:rPr>
              <a:t>Exam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DEA99-1983-4F10-82EB-DE411CECF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969" y="3092970"/>
            <a:ext cx="11017188" cy="3467628"/>
          </a:xfrm>
        </p:spPr>
        <p:txBody>
          <a:bodyPr>
            <a:normAutofit/>
          </a:bodyPr>
          <a:lstStyle/>
          <a:p>
            <a:r>
              <a:rPr lang="en-GB" sz="2000" b="0" i="0" dirty="0">
                <a:solidFill>
                  <a:srgbClr val="000000"/>
                </a:solidFill>
                <a:effectLst/>
                <a:latin typeface="Lato"/>
              </a:rPr>
              <a:t>The subject is examined at higher and ordinary level. </a:t>
            </a:r>
          </a:p>
          <a:p>
            <a:r>
              <a:rPr lang="en-GB" sz="2000" b="0" i="0" dirty="0">
                <a:solidFill>
                  <a:srgbClr val="000000"/>
                </a:solidFill>
                <a:effectLst/>
                <a:latin typeface="Lato"/>
              </a:rPr>
              <a:t>Research Project = 20%</a:t>
            </a:r>
          </a:p>
          <a:p>
            <a:r>
              <a:rPr lang="en-GB" sz="2000" dirty="0">
                <a:solidFill>
                  <a:srgbClr val="000000"/>
                </a:solidFill>
                <a:latin typeface="Lato"/>
              </a:rPr>
              <a:t>Final Exam = 80%</a:t>
            </a:r>
            <a:endParaRPr lang="en-GB" sz="2000" b="0" i="0" dirty="0">
              <a:solidFill>
                <a:srgbClr val="000000"/>
              </a:solidFill>
              <a:effectLst/>
              <a:latin typeface="Lato"/>
            </a:endParaRPr>
          </a:p>
          <a:p>
            <a:r>
              <a:rPr lang="en-GB" sz="2000" dirty="0">
                <a:solidFill>
                  <a:srgbClr val="000000"/>
                </a:solidFill>
                <a:latin typeface="Lato"/>
              </a:rPr>
              <a:t>2 hours and 30 min exam</a:t>
            </a:r>
          </a:p>
          <a:p>
            <a:r>
              <a:rPr lang="en-GB" sz="2000" dirty="0">
                <a:solidFill>
                  <a:srgbClr val="000000"/>
                </a:solidFill>
                <a:latin typeface="Lato"/>
              </a:rPr>
              <a:t>Section A – Answer 8 short questions</a:t>
            </a:r>
          </a:p>
          <a:p>
            <a:r>
              <a:rPr lang="en-GB" sz="2000" dirty="0">
                <a:solidFill>
                  <a:srgbClr val="000000"/>
                </a:solidFill>
                <a:latin typeface="Lato"/>
              </a:rPr>
              <a:t>Section B – Answer 4 out of 5 Extended Response Questions</a:t>
            </a:r>
            <a:endParaRPr lang="en-I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42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352"/>
    </mc:Choice>
    <mc:Fallback xmlns="">
      <p:transition spd="slow" advTm="3435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47D961-EF05-4CFD-B5DD-0B6097D0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IE" sz="5200" dirty="0"/>
              <a:t>Economics as a subject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475E95-5406-4086-93EF-6E7352DA81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668109"/>
              </p:ext>
            </p:extLst>
          </p:nvPr>
        </p:nvGraphicFramePr>
        <p:xfrm>
          <a:off x="4873841" y="0"/>
          <a:ext cx="7208667" cy="6769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482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990"/>
    </mc:Choice>
    <mc:Fallback xmlns="">
      <p:transition spd="slow" advTm="7299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62E4E0-61B4-4265-A961-930EA1B91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IE" sz="4000"/>
              <a:t>Summary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18D0CD-2C22-42C3-ACC9-1302346C4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932180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5186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84"/>
    </mc:Choice>
    <mc:Fallback xmlns="">
      <p:transition spd="slow" advTm="4828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E57A3F2-3497-430E-BCD2-151E9B574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8B1F424-0E60-4F04-AFC7-00E1F2110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6B509DD1-7F4E-4C4D-9B18-626473A5F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BB89D3BB-9A77-48E3-8C98-9A0A1DD4F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A471D-2117-4AFC-8C5B-CF5A514A8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754" y="1522820"/>
            <a:ext cx="2748041" cy="3601914"/>
          </a:xfrm>
        </p:spPr>
        <p:txBody>
          <a:bodyPr anchor="ctr">
            <a:normAutofit/>
          </a:bodyPr>
          <a:lstStyle/>
          <a:p>
            <a:r>
              <a:rPr lang="en-IE" sz="3600" dirty="0">
                <a:solidFill>
                  <a:srgbClr val="FFFFFF"/>
                </a:solidFill>
              </a:rPr>
              <a:t>Who is suitable for Economics?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C56F71-1DBF-494A-A1F4-09D135C7F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428805"/>
              </p:ext>
            </p:extLst>
          </p:nvPr>
        </p:nvGraphicFramePr>
        <p:xfrm>
          <a:off x="5042848" y="643467"/>
          <a:ext cx="6489510" cy="5252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499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489"/>
    </mc:Choice>
    <mc:Fallback xmlns="">
      <p:transition spd="slow" advTm="5148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62F72D-1C54-4780-9878-5AD9F2CCC3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1863" r="23804" b="1"/>
          <a:stretch/>
        </p:blipFill>
        <p:spPr>
          <a:xfrm>
            <a:off x="5797543" y="10"/>
            <a:ext cx="6394152" cy="68579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062BFE-22C2-44C6-9BD0-3AFBAB5D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678" y="141195"/>
            <a:ext cx="4803636" cy="1311664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Economics and numbers</a:t>
            </a:r>
            <a:endParaRPr lang="en-IE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C9B55-1E13-4ADF-ADAB-C9D3ACEA3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594054"/>
            <a:ext cx="5730239" cy="5122751"/>
          </a:xfrm>
        </p:spPr>
        <p:txBody>
          <a:bodyPr anchor="ctr">
            <a:normAutofit lnSpcReduction="1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In LC Economics there are formulae that have to be learned and applied.</a:t>
            </a:r>
          </a:p>
          <a:p>
            <a:r>
              <a:rPr lang="en-GB" dirty="0">
                <a:solidFill>
                  <a:srgbClr val="000000"/>
                </a:solidFill>
              </a:rPr>
              <a:t>Being confident with numbers is definitely an advantage when studying economics.</a:t>
            </a:r>
          </a:p>
          <a:p>
            <a:r>
              <a:rPr lang="en-GB" dirty="0">
                <a:solidFill>
                  <a:srgbClr val="000000"/>
                </a:solidFill>
              </a:rPr>
              <a:t>There is graph drawing and application of theory using diagrams.</a:t>
            </a:r>
          </a:p>
          <a:p>
            <a:r>
              <a:rPr lang="en-GB" dirty="0">
                <a:solidFill>
                  <a:srgbClr val="000000"/>
                </a:solidFill>
              </a:rPr>
              <a:t>There is quite a lot of theory – but no essay writing.</a:t>
            </a:r>
          </a:p>
          <a:p>
            <a:r>
              <a:rPr lang="en-GB" dirty="0">
                <a:solidFill>
                  <a:srgbClr val="000000"/>
                </a:solidFill>
              </a:rPr>
              <a:t>All theory is very factual that just has to be learned.</a:t>
            </a:r>
            <a:endParaRPr lang="en-I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375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ECC3DEC-9DFB-4F99-BA61-F4B063E3A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Course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793FB-A3BF-4001-86DD-722665A2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553" y="479394"/>
            <a:ext cx="6921747" cy="6162705"/>
          </a:xfrm>
        </p:spPr>
        <p:txBody>
          <a:bodyPr anchor="ctr">
            <a:normAutofit/>
          </a:bodyPr>
          <a:lstStyle/>
          <a:p>
            <a:r>
              <a:rPr lang="en-IE" sz="2400" dirty="0"/>
              <a:t>Economics is split into </a:t>
            </a:r>
            <a:r>
              <a:rPr lang="en-IE" sz="2400" b="1" dirty="0"/>
              <a:t>Microeconomics</a:t>
            </a:r>
            <a:r>
              <a:rPr lang="en-IE" sz="2400" dirty="0"/>
              <a:t> (consumers, prices, demand and supply) and </a:t>
            </a:r>
            <a:r>
              <a:rPr lang="en-IE" sz="2400" b="1" dirty="0"/>
              <a:t>Macroeconomics</a:t>
            </a:r>
            <a:r>
              <a:rPr lang="en-IE" sz="2400" dirty="0"/>
              <a:t> (government as a whole and their objectives like employment, inflation and economic growth)</a:t>
            </a:r>
          </a:p>
          <a:p>
            <a:endParaRPr lang="en-IE" sz="2400" dirty="0"/>
          </a:p>
          <a:p>
            <a:r>
              <a:rPr lang="en-IE" sz="3200" dirty="0">
                <a:solidFill>
                  <a:srgbClr val="FF0000"/>
                </a:solidFill>
              </a:rPr>
              <a:t>Main topics: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Demand, supply, equilibrium, utility and elasticity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Costs and market structures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Factors of production (including economists)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National income and the multiplier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Inflation, money, banking and monetary policy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International trade, balance of payments and the euro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Fiscal policy and taxation</a:t>
            </a:r>
          </a:p>
          <a:p>
            <a:pPr algn="l">
              <a:buFont typeface="+mj-lt"/>
              <a:buAutoNum type="arabicPeriod"/>
            </a:pPr>
            <a:r>
              <a:rPr lang="en-GB" sz="2000" b="0" i="0" dirty="0">
                <a:solidFill>
                  <a:srgbClr val="666666"/>
                </a:solidFill>
                <a:effectLst/>
                <a:latin typeface="Lato"/>
              </a:rPr>
              <a:t>The Government in the economy (including economic development and growth, population and emigration)</a:t>
            </a:r>
          </a:p>
          <a:p>
            <a:endParaRPr lang="en-IE" sz="2400" dirty="0"/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327941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108"/>
    </mc:Choice>
    <mc:Fallback xmlns="">
      <p:transition spd="slow" advTm="57108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4EF477DC915646A31E74E8A801021D" ma:contentTypeVersion="12" ma:contentTypeDescription="Create a new document." ma:contentTypeScope="" ma:versionID="10195e1e7430d0f8746495615c5b6aca">
  <xsd:schema xmlns:xsd="http://www.w3.org/2001/XMLSchema" xmlns:xs="http://www.w3.org/2001/XMLSchema" xmlns:p="http://schemas.microsoft.com/office/2006/metadata/properties" xmlns:ns3="949d786d-f8ec-4352-921f-e608a694bddc" xmlns:ns4="703abe88-b3c7-48a8-9569-91a435fe1293" targetNamespace="http://schemas.microsoft.com/office/2006/metadata/properties" ma:root="true" ma:fieldsID="b42ac67035f90236ea2ff56c00ecd2ef" ns3:_="" ns4:_="">
    <xsd:import namespace="949d786d-f8ec-4352-921f-e608a694bddc"/>
    <xsd:import namespace="703abe88-b3c7-48a8-9569-91a435fe12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d786d-f8ec-4352-921f-e608a694bd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3abe88-b3c7-48a8-9569-91a435fe129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5CAFB0-DA6F-4D3A-875E-B09A97E4CB15}">
  <ds:schemaRefs>
    <ds:schemaRef ds:uri="703abe88-b3c7-48a8-9569-91a435fe1293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949d786d-f8ec-4352-921f-e608a694bdd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40BFDB-67D6-4726-ABD5-321DD362BC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85DEC2-48B5-447B-9B5C-5FC470F2DF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9d786d-f8ec-4352-921f-e608a694bddc"/>
    <ds:schemaRef ds:uri="703abe88-b3c7-48a8-9569-91a435fe12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620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Lato</vt:lpstr>
      <vt:lpstr>Office Theme</vt:lpstr>
      <vt:lpstr>Economics as a Leaving Certificate Subject </vt:lpstr>
      <vt:lpstr>Why study Economics?</vt:lpstr>
      <vt:lpstr>Leaving Certificate Economics – 2019 Statistics</vt:lpstr>
      <vt:lpstr>Exam Structure</vt:lpstr>
      <vt:lpstr>Economics as a subject </vt:lpstr>
      <vt:lpstr>Summary</vt:lpstr>
      <vt:lpstr>Who is suitable for Economics?</vt:lpstr>
      <vt:lpstr>Economics and numbers</vt:lpstr>
      <vt:lpstr>Course Content</vt:lpstr>
      <vt:lpstr>Careers</vt:lpstr>
      <vt:lpstr>Economics Teachers at LC  Norma Shanahan and  Sinéad McGouran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as a Leaving Certificate Subject </dc:title>
  <dc:creator>Sinead McGouran</dc:creator>
  <cp:lastModifiedBy>Sinead McGouran</cp:lastModifiedBy>
  <cp:revision>1</cp:revision>
  <dcterms:created xsi:type="dcterms:W3CDTF">2021-01-26T11:39:19Z</dcterms:created>
  <dcterms:modified xsi:type="dcterms:W3CDTF">2021-01-26T11:42:12Z</dcterms:modified>
</cp:coreProperties>
</file>